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2" r:id="rId2"/>
    <p:sldId id="264" r:id="rId3"/>
    <p:sldId id="302" r:id="rId4"/>
    <p:sldId id="272" r:id="rId5"/>
    <p:sldId id="273" r:id="rId6"/>
    <p:sldId id="305" r:id="rId7"/>
    <p:sldId id="306" r:id="rId8"/>
    <p:sldId id="307" r:id="rId9"/>
    <p:sldId id="274" r:id="rId10"/>
    <p:sldId id="275" r:id="rId11"/>
    <p:sldId id="308" r:id="rId12"/>
    <p:sldId id="309" r:id="rId13"/>
    <p:sldId id="310" r:id="rId14"/>
    <p:sldId id="311" r:id="rId15"/>
    <p:sldId id="278" r:id="rId16"/>
    <p:sldId id="312" r:id="rId17"/>
    <p:sldId id="313" r:id="rId18"/>
    <p:sldId id="314" r:id="rId19"/>
    <p:sldId id="315" r:id="rId20"/>
    <p:sldId id="316" r:id="rId21"/>
    <p:sldId id="317" r:id="rId22"/>
    <p:sldId id="303" r:id="rId23"/>
    <p:sldId id="318" r:id="rId24"/>
    <p:sldId id="304" r:id="rId25"/>
    <p:sldId id="319" r:id="rId26"/>
    <p:sldId id="320" r:id="rId27"/>
    <p:sldId id="321" r:id="rId28"/>
    <p:sldId id="323" r:id="rId29"/>
    <p:sldId id="322" r:id="rId30"/>
    <p:sldId id="324" r:id="rId31"/>
    <p:sldId id="325" r:id="rId32"/>
    <p:sldId id="326" r:id="rId33"/>
    <p:sldId id="327" r:id="rId34"/>
    <p:sldId id="328" r:id="rId35"/>
    <p:sldId id="329" r:id="rId36"/>
    <p:sldId id="33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8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X(out)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100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0.44239843385719024</c:v>
                </c:pt>
                <c:pt idx="2">
                  <c:v>0.78693868057473315</c:v>
                </c:pt>
                <c:pt idx="3">
                  <c:v>1.2642411176571153</c:v>
                </c:pt>
                <c:pt idx="4">
                  <c:v>1.7293294335267746</c:v>
                </c:pt>
                <c:pt idx="5">
                  <c:v>1.9633687222225316</c:v>
                </c:pt>
                <c:pt idx="6">
                  <c:v>1.999329074744195</c:v>
                </c:pt>
                <c:pt idx="7">
                  <c:v>1.9999997749296505</c:v>
                </c:pt>
                <c:pt idx="8">
                  <c:v>1.9999999999722242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48-4ED0-AE6E-F3E5A0B96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339352"/>
        <c:axId val="330339744"/>
      </c:scatterChart>
      <c:valAx>
        <c:axId val="3303393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339744"/>
        <c:crosses val="autoZero"/>
        <c:crossBetween val="midCat"/>
      </c:valAx>
      <c:valAx>
        <c:axId val="33033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339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F4D31-930A-7940-AA37-FB70C708D05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2EC2-696B-9E49-A561-D6D01A8C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4666B-5C0D-E54E-A064-9A642C83D7A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26684-AF9A-C945-B99E-3C8C787F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95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26684-AF9A-C945-B99E-3C8C787FD9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26684-AF9A-C945-B99E-3C8C787FD9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1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72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MM2DYN Dynamics: Control Lecture 3 &amp;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9DA41-E2BC-084D-86D5-E729B18A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4500" y="6356350"/>
            <a:ext cx="3149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MM2DYN Dynamics: Control Lecture 3 &amp;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9DA41-E2BC-084D-86D5-E729B18A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070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MM2DYN Dynamics: Control Lecture 3 &amp; 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fld id="{F6E8C129-B7D9-204C-89F2-8F6ECF4447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A.C. Ritchie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6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m64NFCWO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1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5.png"/><Relationship Id="rId7" Type="http://schemas.openxmlformats.org/officeDocument/2006/relationships/image" Target="../media/image6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4y1grtRLD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H1c_6_AxrQ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4.pn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369" y="2168771"/>
            <a:ext cx="79853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Block Diagram Representation of control systems and their manipulation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Block Diagram treatment for hydraulic position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129" y="164230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MM2DYN Dynamics: Control Lecture 3</a:t>
            </a:r>
          </a:p>
        </p:txBody>
      </p:sp>
    </p:spTree>
    <p:extLst>
      <p:ext uri="{BB962C8B-B14F-4D97-AF65-F5344CB8AC3E}">
        <p14:creationId xmlns:p14="http://schemas.microsoft.com/office/powerpoint/2010/main" val="75314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007935"/>
            <a:ext cx="5465135" cy="13484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10</a:t>
            </a:fld>
            <a:endParaRPr lang="en-US"/>
          </a:p>
        </p:txBody>
      </p:sp>
      <p:sp>
        <p:nvSpPr>
          <p:cNvPr id="8" name="AutoShape 71"/>
          <p:cNvSpPr>
            <a:spLocks noChangeAspect="1" noChangeArrowheads="1" noTextEdit="1"/>
          </p:cNvSpPr>
          <p:nvPr/>
        </p:nvSpPr>
        <p:spPr bwMode="auto">
          <a:xfrm>
            <a:off x="2100007" y="1174750"/>
            <a:ext cx="5029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1261342" y="413812"/>
            <a:ext cx="3135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ii) Eliminate the inner loop</a:t>
            </a:r>
          </a:p>
        </p:txBody>
      </p:sp>
      <p:sp>
        <p:nvSpPr>
          <p:cNvPr id="9" name="AutoShape 70"/>
          <p:cNvSpPr>
            <a:spLocks noChangeShapeType="1"/>
          </p:cNvSpPr>
          <p:nvPr/>
        </p:nvSpPr>
        <p:spPr bwMode="auto">
          <a:xfrm flipH="1">
            <a:off x="6661426" y="1386416"/>
            <a:ext cx="0" cy="103780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9"/>
          <p:cNvSpPr>
            <a:spLocks noChangeShapeType="1"/>
          </p:cNvSpPr>
          <p:nvPr/>
        </p:nvSpPr>
        <p:spPr bwMode="auto">
          <a:xfrm flipH="1" flipV="1">
            <a:off x="2790675" y="2418289"/>
            <a:ext cx="1533559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flipV="1">
            <a:off x="2100007" y="1377950"/>
            <a:ext cx="572135" cy="6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3370007" y="1204381"/>
            <a:ext cx="571500" cy="3429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endParaRPr lang="en-US" dirty="0"/>
          </a:p>
        </p:txBody>
      </p:sp>
      <p:sp>
        <p:nvSpPr>
          <p:cNvPr id="18" name="Line 58"/>
          <p:cNvSpPr>
            <a:spLocks noChangeShapeType="1"/>
          </p:cNvSpPr>
          <p:nvPr/>
        </p:nvSpPr>
        <p:spPr bwMode="auto">
          <a:xfrm flipV="1">
            <a:off x="3949700" y="1377949"/>
            <a:ext cx="64401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54"/>
          <p:cNvSpPr>
            <a:spLocks noChangeShapeType="1"/>
          </p:cNvSpPr>
          <p:nvPr/>
        </p:nvSpPr>
        <p:spPr bwMode="auto">
          <a:xfrm flipV="1">
            <a:off x="6273800" y="1377950"/>
            <a:ext cx="74110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Oval 52"/>
          <p:cNvSpPr>
            <a:spLocks noChangeArrowheads="1"/>
          </p:cNvSpPr>
          <p:nvPr/>
        </p:nvSpPr>
        <p:spPr bwMode="auto">
          <a:xfrm>
            <a:off x="2671507" y="1263650"/>
            <a:ext cx="228600" cy="2286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51"/>
          <p:cNvSpPr>
            <a:spLocks noChangeShapeType="1"/>
          </p:cNvSpPr>
          <p:nvPr/>
        </p:nvSpPr>
        <p:spPr bwMode="auto">
          <a:xfrm>
            <a:off x="2900107" y="1378584"/>
            <a:ext cx="469900" cy="359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48"/>
          <p:cNvSpPr>
            <a:spLocks noChangeShapeType="1"/>
          </p:cNvSpPr>
          <p:nvPr/>
        </p:nvSpPr>
        <p:spPr bwMode="auto">
          <a:xfrm flipH="1">
            <a:off x="5300407" y="2419350"/>
            <a:ext cx="1371600" cy="63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47"/>
          <p:cNvSpPr>
            <a:spLocks noChangeShapeType="1"/>
          </p:cNvSpPr>
          <p:nvPr/>
        </p:nvSpPr>
        <p:spPr bwMode="auto">
          <a:xfrm flipH="1" flipV="1">
            <a:off x="2790675" y="1496483"/>
            <a:ext cx="0" cy="92350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712801" y="971409"/>
            <a:ext cx="49588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o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031129" y="973389"/>
            <a:ext cx="44984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i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2414803" y="1032797"/>
            <a:ext cx="34286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2471945" y="1365112"/>
            <a:ext cx="34286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_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451606" y="1145567"/>
            <a:ext cx="46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effectLst/>
                <a:latin typeface="Cambria Math"/>
                <a:ea typeface="Times New Roman" pitchFamily="18" charset="0"/>
                <a:cs typeface="Cambria Math"/>
              </a:rPr>
              <a:t>G</a:t>
            </a:r>
            <a:r>
              <a:rPr kumimoji="0" lang="en-US" b="0" u="none" strike="noStrike" cap="none" normalizeH="0" baseline="-30000" dirty="0">
                <a:ln>
                  <a:noFill/>
                </a:ln>
                <a:effectLst/>
                <a:latin typeface="Cambria Math"/>
                <a:ea typeface="Times New Roman" pitchFamily="18" charset="0"/>
                <a:cs typeface="Cambria Math"/>
              </a:rPr>
              <a:t>1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4593716" y="990600"/>
            <a:ext cx="1680084" cy="8001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l="37552" r="36289"/>
          <a:stretch/>
        </p:blipFill>
        <p:spPr>
          <a:xfrm>
            <a:off x="4714517" y="1077381"/>
            <a:ext cx="1504800" cy="622300"/>
          </a:xfrm>
          <a:prstGeom prst="rect">
            <a:avLst/>
          </a:prstGeom>
        </p:spPr>
      </p:pic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4349634" y="2132237"/>
            <a:ext cx="973390" cy="571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endParaRPr lang="en-US" dirty="0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4412017" y="2186549"/>
            <a:ext cx="93640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H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1</a:t>
            </a:r>
            <a:r>
              <a:rPr kumimoji="0" lang="en-US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</a:t>
            </a:r>
            <a:r>
              <a:rPr kumimoji="0" lang="en-US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/ </a:t>
            </a:r>
            <a:r>
              <a:rPr lang="en-US" i="1" dirty="0">
                <a:solidFill>
                  <a:srgbClr val="000000"/>
                </a:solidFill>
                <a:latin typeface="Cambria Math"/>
                <a:ea typeface="Times New Roman" pitchFamily="18" charset="0"/>
                <a:cs typeface="Cambria Math"/>
              </a:rPr>
              <a:t>G</a:t>
            </a:r>
            <a:r>
              <a:rPr lang="en-US" baseline="-30000" dirty="0">
                <a:solidFill>
                  <a:srgbClr val="000000"/>
                </a:solidFill>
                <a:latin typeface="Cambria Math"/>
                <a:ea typeface="Times New Roman" pitchFamily="18" charset="0"/>
                <a:cs typeface="Cambria Math"/>
              </a:rPr>
              <a:t>3</a:t>
            </a:r>
            <a:endParaRPr lang="en-US" dirty="0">
              <a:solidFill>
                <a:srgbClr val="000000"/>
              </a:solidFill>
              <a:latin typeface="Cambria Math"/>
              <a:cs typeface="Cambria Math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61342" y="2883962"/>
            <a:ext cx="4737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iii) Reduce to a single block and simplify</a:t>
            </a: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2245012" y="5641942"/>
            <a:ext cx="914325" cy="7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331229" y="5232754"/>
            <a:ext cx="4752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i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6080475" y="5649860"/>
            <a:ext cx="914325" cy="7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6287257" y="5232754"/>
            <a:ext cx="50434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o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3153673" y="5168900"/>
            <a:ext cx="2918944" cy="914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/>
          <a:srcRect l="27552" r="26896"/>
          <a:stretch/>
        </p:blipFill>
        <p:spPr>
          <a:xfrm>
            <a:off x="3315816" y="5321654"/>
            <a:ext cx="2620800" cy="622300"/>
          </a:xfrm>
          <a:prstGeom prst="rect">
            <a:avLst/>
          </a:prstGeom>
        </p:spPr>
      </p:pic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2194212" y="4209840"/>
            <a:ext cx="914325" cy="7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2280429" y="3800652"/>
            <a:ext cx="4752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i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6131275" y="4205058"/>
            <a:ext cx="914325" cy="7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6312657" y="3787952"/>
            <a:ext cx="50434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o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3102872" y="3544976"/>
            <a:ext cx="3008652" cy="13398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/>
          <a:srcRect l="25651" r="25049"/>
          <a:stretch/>
        </p:blipFill>
        <p:spPr>
          <a:xfrm>
            <a:off x="3185823" y="3641902"/>
            <a:ext cx="28368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/>
      <p:bldP spid="40" grpId="0" animBg="1"/>
      <p:bldP spid="44" grpId="0"/>
      <p:bldP spid="50" grpId="0" animBg="1"/>
      <p:bldP spid="52" grpId="0"/>
      <p:bldP spid="53" grpId="0" animBg="1"/>
      <p:bldP spid="61" grpId="0" animBg="1"/>
      <p:bldP spid="62" grpId="0"/>
      <p:bldP spid="63" grpId="0" animBg="1"/>
      <p:bldP spid="65" grpId="0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369" y="2168771"/>
            <a:ext cx="79853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Position Control Systems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(case studies in 1</a:t>
            </a:r>
            <a:r>
              <a:rPr lang="en-US" sz="3200" b="1" baseline="30000" dirty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 &amp; 2</a:t>
            </a:r>
            <a:r>
              <a:rPr lang="en-US" sz="3200" b="1" baseline="30000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 order systems)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129" y="164230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MM2DYN Dynamics: Control Lecture 5</a:t>
            </a:r>
          </a:p>
        </p:txBody>
      </p:sp>
    </p:spTree>
    <p:extLst>
      <p:ext uri="{BB962C8B-B14F-4D97-AF65-F5344CB8AC3E}">
        <p14:creationId xmlns:p14="http://schemas.microsoft.com/office/powerpoint/2010/main" val="116913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30547" y="854000"/>
            <a:ext cx="3517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Lecture Objectives: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976" y="1784640"/>
            <a:ext cx="7055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Introduce the differences between 1</a:t>
            </a:r>
            <a:r>
              <a:rPr lang="en-US" sz="2400" baseline="30000" dirty="0">
                <a:solidFill>
                  <a:srgbClr val="000090"/>
                </a:solidFill>
                <a:latin typeface="Arial"/>
                <a:cs typeface="Arial"/>
              </a:rPr>
              <a:t>st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and 2</a:t>
            </a:r>
            <a:r>
              <a:rPr lang="en-US" sz="2400" baseline="30000" dirty="0">
                <a:solidFill>
                  <a:srgbClr val="000090"/>
                </a:solidFill>
                <a:latin typeface="Arial"/>
                <a:cs typeface="Arial"/>
              </a:rPr>
              <a:t>nd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order systems</a:t>
            </a:r>
          </a:p>
          <a:p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Analyse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steady-state responses under step and ramp inputs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Analyse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transient </a:t>
            </a: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behaviour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through the roots of the characteristic equations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BE72E07-1856-479A-9EC6-125F4F12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2E5CF5-DAE8-4189-928E-6B4AE2CDB2AE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347697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Motherboard Assembly</a:t>
            </a:r>
          </a:p>
          <a:p>
            <a:pPr lvl="1"/>
            <a:r>
              <a:rPr lang="en-GB" dirty="0">
                <a:hlinkClick r:id="rId3"/>
              </a:rPr>
              <a:t>https://www.youtube.com/watch?v=ym64NFCWORY</a:t>
            </a:r>
            <a:endParaRPr lang="en-GB" dirty="0"/>
          </a:p>
          <a:p>
            <a:r>
              <a:rPr lang="en-GB" dirty="0"/>
              <a:t>Before we watch the video:</a:t>
            </a:r>
          </a:p>
          <a:p>
            <a:pPr lvl="1"/>
            <a:r>
              <a:rPr lang="en-GB" dirty="0"/>
              <a:t>Is the robot quicker than the employee?</a:t>
            </a:r>
          </a:p>
          <a:p>
            <a:pPr lvl="1"/>
            <a:r>
              <a:rPr lang="en-GB" dirty="0"/>
              <a:t>Was this robot customised for the application?</a:t>
            </a:r>
          </a:p>
          <a:p>
            <a:pPr lvl="1"/>
            <a:r>
              <a:rPr lang="en-GB" dirty="0"/>
              <a:t>What would happen if the robot overshoots?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13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B38BB8-45A0-4FD0-8EEA-02B98860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0BB4B6-567D-4338-BA4C-CACF8586A998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21968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14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822645" y="967531"/>
            <a:ext cx="289275" cy="195411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71694" y="1491018"/>
            <a:ext cx="99677" cy="4621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59549" y="1483387"/>
            <a:ext cx="99677" cy="4621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079281" y="1685480"/>
            <a:ext cx="107785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1"/>
          </p:cNvCxnSpPr>
          <p:nvPr/>
        </p:nvCxnSpPr>
        <p:spPr>
          <a:xfrm>
            <a:off x="3011317" y="1691571"/>
            <a:ext cx="96037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99452" y="1760202"/>
            <a:ext cx="9754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08675" y="1693106"/>
            <a:ext cx="67273" cy="64850"/>
          </a:xfrm>
          <a:prstGeom prst="ellips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17972" y="1969878"/>
            <a:ext cx="1060054" cy="0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" name="Rectangle 15"/>
          <p:cNvSpPr/>
          <p:nvPr/>
        </p:nvSpPr>
        <p:spPr>
          <a:xfrm>
            <a:off x="4599023" y="2395454"/>
            <a:ext cx="168183" cy="78793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24911" y="1664509"/>
            <a:ext cx="201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08836" y="1611889"/>
            <a:ext cx="57354" cy="55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183379" y="1611890"/>
            <a:ext cx="57182" cy="55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57316" y="2739766"/>
            <a:ext cx="17322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753381" y="2741672"/>
            <a:ext cx="67273" cy="64850"/>
          </a:xfrm>
          <a:prstGeom prst="ellips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763638" y="2739765"/>
            <a:ext cx="175706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69571" y="2814118"/>
            <a:ext cx="175706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18978" y="1780812"/>
            <a:ext cx="201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02902" y="1778898"/>
            <a:ext cx="57182" cy="560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189312" y="1778267"/>
            <a:ext cx="57182" cy="55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24911" y="2717172"/>
            <a:ext cx="201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408836" y="2664552"/>
            <a:ext cx="57354" cy="55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183379" y="2664553"/>
            <a:ext cx="57182" cy="55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18978" y="2837281"/>
            <a:ext cx="201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08835" y="2825842"/>
            <a:ext cx="57182" cy="560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189312" y="2825842"/>
            <a:ext cx="57182" cy="55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93118" y="2722249"/>
            <a:ext cx="201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77043" y="2669630"/>
            <a:ext cx="57354" cy="55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651586" y="2669630"/>
            <a:ext cx="57182" cy="55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87185" y="2836638"/>
            <a:ext cx="201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877042" y="2830919"/>
            <a:ext cx="57182" cy="560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657519" y="2830919"/>
            <a:ext cx="57182" cy="55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000639" y="1063966"/>
            <a:ext cx="67273" cy="64850"/>
          </a:xfrm>
          <a:prstGeom prst="ellips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707901" y="942356"/>
            <a:ext cx="289275" cy="195411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985852" y="948076"/>
            <a:ext cx="134547" cy="1945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43411" y="2814118"/>
            <a:ext cx="176592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447143" y="1270628"/>
            <a:ext cx="0" cy="220383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592243" y="1271766"/>
            <a:ext cx="0" cy="220383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635023" y="1264141"/>
            <a:ext cx="0" cy="220383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478057" y="1485631"/>
            <a:ext cx="976997" cy="799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478057" y="1278223"/>
            <a:ext cx="0" cy="220383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319843" y="1285879"/>
            <a:ext cx="0" cy="362234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784093" y="1266047"/>
            <a:ext cx="0" cy="702353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70117" y="1962252"/>
            <a:ext cx="0" cy="256159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31818" y="1969878"/>
            <a:ext cx="0" cy="236835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444435" y="2202900"/>
            <a:ext cx="598732" cy="0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325776" y="2075165"/>
            <a:ext cx="0" cy="640894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319843" y="2086604"/>
            <a:ext cx="593311" cy="0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895356" y="1973690"/>
            <a:ext cx="0" cy="116726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315888" y="1974116"/>
            <a:ext cx="593311" cy="0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62206" y="2210525"/>
            <a:ext cx="607158" cy="0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196714" y="2082802"/>
            <a:ext cx="593311" cy="0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214512" y="1964159"/>
            <a:ext cx="0" cy="116726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5200669" y="1966065"/>
            <a:ext cx="593311" cy="0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462233" y="2214338"/>
            <a:ext cx="0" cy="188742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657490" y="2206713"/>
            <a:ext cx="0" cy="188742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448390" y="2391642"/>
            <a:ext cx="2220975" cy="3813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619208" y="1479483"/>
            <a:ext cx="976997" cy="799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782098" y="2072496"/>
            <a:ext cx="1995" cy="643563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319843" y="1781787"/>
            <a:ext cx="0" cy="206096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90443" y="1072545"/>
            <a:ext cx="68955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87720" y="1129161"/>
            <a:ext cx="67609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19838" y="3200546"/>
            <a:ext cx="2489112" cy="0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25776" y="2858087"/>
            <a:ext cx="0" cy="3566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5793966" y="2837281"/>
            <a:ext cx="14" cy="346106"/>
          </a:xfrm>
          <a:prstGeom prst="lin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2" name="Rectangle 71"/>
          <p:cNvSpPr/>
          <p:nvPr/>
        </p:nvSpPr>
        <p:spPr>
          <a:xfrm>
            <a:off x="3331709" y="3230494"/>
            <a:ext cx="2456322" cy="85792"/>
          </a:xfrm>
          <a:prstGeom prst="rec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478407" y="991505"/>
            <a:ext cx="269093" cy="64850"/>
          </a:xfrm>
          <a:prstGeom prst="rec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478407" y="1145930"/>
            <a:ext cx="269093" cy="64850"/>
          </a:xfrm>
          <a:prstGeom prst="rec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526638" y="2662350"/>
            <a:ext cx="468717" cy="2154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5681231" y="977032"/>
            <a:ext cx="0" cy="2594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3396969" y="991505"/>
            <a:ext cx="0" cy="2594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4530197" y="962160"/>
            <a:ext cx="0" cy="259402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5720634" y="2136053"/>
            <a:ext cx="0" cy="259402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H="1" flipV="1">
            <a:off x="2436872" y="1142848"/>
            <a:ext cx="0" cy="26909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6200000" flipV="1">
            <a:off x="2474387" y="2631049"/>
            <a:ext cx="0" cy="26909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2579287" y="1600010"/>
            <a:ext cx="0" cy="26909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302326" y="1130708"/>
            <a:ext cx="0" cy="158125"/>
          </a:xfrm>
          <a:prstGeom prst="line">
            <a:avLst/>
          </a:prstGeom>
          <a:ln w="31750">
            <a:solidFill>
              <a:schemeClr val="tx1"/>
            </a:solidFill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696071" y="2896469"/>
            <a:ext cx="134547" cy="1945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395082" y="694302"/>
            <a:ext cx="545557" cy="27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drain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116185" y="694302"/>
            <a:ext cx="545557" cy="27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drain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198614" y="694302"/>
            <a:ext cx="657445" cy="27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fluid in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820908" y="1504572"/>
            <a:ext cx="1011785" cy="27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spool valve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20705" y="2385954"/>
            <a:ext cx="489695" cy="27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load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57477" y="2438844"/>
            <a:ext cx="759668" cy="27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cylinder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03298" y="2724355"/>
            <a:ext cx="740205" cy="471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piston</a:t>
            </a:r>
          </a:p>
          <a:p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area, </a:t>
            </a:r>
            <a:r>
              <a:rPr lang="en-US" sz="1400" i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</a:p>
        </p:txBody>
      </p:sp>
      <p:cxnSp>
        <p:nvCxnSpPr>
          <p:cNvPr id="92" name="Curved Connector 91"/>
          <p:cNvCxnSpPr/>
          <p:nvPr/>
        </p:nvCxnSpPr>
        <p:spPr>
          <a:xfrm>
            <a:off x="4787602" y="2873536"/>
            <a:ext cx="195793" cy="186804"/>
          </a:xfrm>
          <a:prstGeom prst="curvedConnector3">
            <a:avLst/>
          </a:prstGeom>
          <a:ln w="127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000461" y="1237102"/>
            <a:ext cx="306504" cy="27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892884" y="2100055"/>
            <a:ext cx="306504" cy="27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75731" y="1533035"/>
            <a:ext cx="314150" cy="304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y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37354" y="2585936"/>
            <a:ext cx="357274" cy="304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sz="1600" baseline="-25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78413" y="1064724"/>
            <a:ext cx="314587" cy="304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sz="1600" baseline="-250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lang="en-US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00267" y="2049456"/>
            <a:ext cx="324915" cy="304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q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4083247" y="1757931"/>
            <a:ext cx="107785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2673176" y="4992362"/>
            <a:ext cx="3676002" cy="1153977"/>
            <a:chOff x="2673176" y="4992362"/>
            <a:chExt cx="3676002" cy="1153977"/>
          </a:xfrm>
        </p:grpSpPr>
        <p:sp>
          <p:nvSpPr>
            <p:cNvPr id="110" name="Text Box 5"/>
            <p:cNvSpPr txBox="1">
              <a:spLocks noChangeArrowheads="1"/>
            </p:cNvSpPr>
            <p:nvPr/>
          </p:nvSpPr>
          <p:spPr bwMode="auto">
            <a:xfrm>
              <a:off x="5853295" y="4992362"/>
              <a:ext cx="49588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2673176" y="5004726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Line 8"/>
            <p:cNvSpPr>
              <a:spLocks noChangeShapeType="1"/>
            </p:cNvSpPr>
            <p:nvPr/>
          </p:nvSpPr>
          <p:spPr bwMode="auto">
            <a:xfrm>
              <a:off x="4414230" y="5440208"/>
              <a:ext cx="2916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 flipV="1">
              <a:off x="5565765" y="5429102"/>
              <a:ext cx="6765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AutoShape 21"/>
            <p:cNvSpPr>
              <a:spLocks noChangeShapeType="1"/>
            </p:cNvSpPr>
            <p:nvPr/>
          </p:nvSpPr>
          <p:spPr bwMode="auto">
            <a:xfrm flipV="1">
              <a:off x="5889171" y="5435455"/>
              <a:ext cx="0" cy="7108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Text Box 20"/>
            <p:cNvSpPr txBox="1">
              <a:spLocks noChangeArrowheads="1"/>
            </p:cNvSpPr>
            <p:nvPr/>
          </p:nvSpPr>
          <p:spPr bwMode="auto">
            <a:xfrm>
              <a:off x="3786211" y="5097019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 Box 19"/>
            <p:cNvSpPr txBox="1">
              <a:spLocks noChangeArrowheads="1"/>
            </p:cNvSpPr>
            <p:nvPr/>
          </p:nvSpPr>
          <p:spPr bwMode="auto">
            <a:xfrm>
              <a:off x="3894153" y="5484369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_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106" name="AutoShape 8"/>
            <p:cNvSpPr>
              <a:spLocks noChangeShapeType="1"/>
            </p:cNvSpPr>
            <p:nvPr/>
          </p:nvSpPr>
          <p:spPr bwMode="auto">
            <a:xfrm flipV="1">
              <a:off x="4226843" y="5611369"/>
              <a:ext cx="0" cy="5349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24"/>
            <p:cNvSpPr>
              <a:spLocks noChangeArrowheads="1"/>
            </p:cNvSpPr>
            <p:nvPr/>
          </p:nvSpPr>
          <p:spPr bwMode="auto">
            <a:xfrm>
              <a:off x="4060264" y="5268469"/>
              <a:ext cx="338400" cy="3384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Line 8"/>
            <p:cNvSpPr>
              <a:spLocks noChangeShapeType="1"/>
            </p:cNvSpPr>
            <p:nvPr/>
          </p:nvSpPr>
          <p:spPr bwMode="auto">
            <a:xfrm>
              <a:off x="3709363" y="5443232"/>
              <a:ext cx="3449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9"/>
            <p:cNvSpPr>
              <a:spLocks noChangeArrowheads="1"/>
            </p:cNvSpPr>
            <p:nvPr/>
          </p:nvSpPr>
          <p:spPr bwMode="auto">
            <a:xfrm>
              <a:off x="4696169" y="5219035"/>
              <a:ext cx="888894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Text Box 5"/>
            <p:cNvSpPr txBox="1">
              <a:spLocks noChangeArrowheads="1"/>
            </p:cNvSpPr>
            <p:nvPr/>
          </p:nvSpPr>
          <p:spPr bwMode="auto">
            <a:xfrm>
              <a:off x="4813839" y="5244792"/>
              <a:ext cx="607924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1/</a:t>
              </a:r>
              <a:r>
                <a:rPr lang="en-US" i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Ts</a:t>
              </a:r>
              <a:endParaRPr kumimoji="0" lang="en-US" b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Line 8"/>
            <p:cNvSpPr>
              <a:spLocks noChangeShapeType="1"/>
            </p:cNvSpPr>
            <p:nvPr/>
          </p:nvSpPr>
          <p:spPr bwMode="auto">
            <a:xfrm>
              <a:off x="4227477" y="6133639"/>
              <a:ext cx="16514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Rectangle 9"/>
            <p:cNvSpPr>
              <a:spLocks noChangeArrowheads="1"/>
            </p:cNvSpPr>
            <p:nvPr/>
          </p:nvSpPr>
          <p:spPr bwMode="auto">
            <a:xfrm>
              <a:off x="3113323" y="5226001"/>
              <a:ext cx="587656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Text Box 5"/>
            <p:cNvSpPr txBox="1">
              <a:spLocks noChangeArrowheads="1"/>
            </p:cNvSpPr>
            <p:nvPr/>
          </p:nvSpPr>
          <p:spPr bwMode="auto">
            <a:xfrm>
              <a:off x="3227624" y="5160440"/>
              <a:ext cx="345600" cy="469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μ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Line 8"/>
            <p:cNvSpPr>
              <a:spLocks noChangeShapeType="1"/>
            </p:cNvSpPr>
            <p:nvPr/>
          </p:nvSpPr>
          <p:spPr bwMode="auto">
            <a:xfrm>
              <a:off x="2756280" y="5443232"/>
              <a:ext cx="3449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63232" y="299452"/>
            <a:ext cx="4988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Recap: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Hydraulic Position Control System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3132" y="3436048"/>
            <a:ext cx="631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It was shown that the </a:t>
            </a:r>
            <a:r>
              <a:rPr lang="en-GB" b="1" dirty="0">
                <a:latin typeface="Arial"/>
                <a:cs typeface="Arial"/>
              </a:rPr>
              <a:t>transfer function </a:t>
            </a:r>
            <a:r>
              <a:rPr lang="en-GB" dirty="0">
                <a:latin typeface="Arial"/>
                <a:cs typeface="Arial"/>
              </a:rPr>
              <a:t>is given by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133132" y="4626927"/>
            <a:ext cx="5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with the </a:t>
            </a:r>
            <a:r>
              <a:rPr lang="en-GB" b="1" dirty="0">
                <a:latin typeface="Arial"/>
                <a:cs typeface="Arial"/>
              </a:rPr>
              <a:t>block diagram </a:t>
            </a:r>
            <a:r>
              <a:rPr lang="en-GB" dirty="0">
                <a:latin typeface="Arial"/>
                <a:cs typeface="Arial"/>
              </a:rPr>
              <a:t>(to be shown in this lecture) 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6151872" y="4017327"/>
            <a:ext cx="192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GB" baseline="30000" dirty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 order system</a:t>
            </a: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2"/>
          <a:srcRect l="26927" r="26266"/>
          <a:stretch/>
        </p:blipFill>
        <p:spPr>
          <a:xfrm>
            <a:off x="3189600" y="3856180"/>
            <a:ext cx="2692800" cy="647700"/>
          </a:xfrm>
          <a:prstGeom prst="rect">
            <a:avLst/>
          </a:prstGeom>
        </p:spPr>
      </p:pic>
      <p:sp>
        <p:nvSpPr>
          <p:cNvPr id="121" name="Date Placeholder 3">
            <a:extLst>
              <a:ext uri="{FF2B5EF4-FFF2-40B4-BE49-F238E27FC236}">
                <a16:creationId xmlns:a16="http://schemas.microsoft.com/office/drawing/2014/main" id="{7706E264-86A6-4FDB-8C34-3E38421F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123" name="Footer Placeholder 4">
            <a:extLst>
              <a:ext uri="{FF2B5EF4-FFF2-40B4-BE49-F238E27FC236}">
                <a16:creationId xmlns:a16="http://schemas.microsoft.com/office/drawing/2014/main" id="{1F96E611-5E9E-4A26-B0BF-B1A448679BC4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88529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MM2DYN Dynamics: Control Lecture 1 &amp;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63232" y="299452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Feedback link: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406" r="24410"/>
          <a:stretch/>
        </p:blipFill>
        <p:spPr>
          <a:xfrm>
            <a:off x="2482835" y="3515872"/>
            <a:ext cx="2944800" cy="55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411" r="25041"/>
          <a:stretch/>
        </p:blipFill>
        <p:spPr>
          <a:xfrm>
            <a:off x="2482835" y="4649147"/>
            <a:ext cx="2908800" cy="58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B80C0-20A2-4391-A0BE-C89436E7E854}"/>
                  </a:ext>
                </a:extLst>
              </p:cNvPr>
              <p:cNvSpPr txBox="1"/>
              <p:nvPr/>
            </p:nvSpPr>
            <p:spPr>
              <a:xfrm>
                <a:off x="1855643" y="789777"/>
                <a:ext cx="3407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B80C0-20A2-4391-A0BE-C89436E7E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643" y="789777"/>
                <a:ext cx="340734" cy="276999"/>
              </a:xfrm>
              <a:prstGeom prst="rect">
                <a:avLst/>
              </a:prstGeom>
              <a:blipFill>
                <a:blip r:embed="rId4"/>
                <a:stretch>
                  <a:fillRect l="-10714" r="-89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A1197C8-4A4B-4EB2-BBF7-C467F10EBE2B}"/>
                  </a:ext>
                </a:extLst>
              </p:cNvPr>
              <p:cNvSpPr txBox="1"/>
              <p:nvPr/>
            </p:nvSpPr>
            <p:spPr>
              <a:xfrm>
                <a:off x="5400639" y="751961"/>
                <a:ext cx="904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A1197C8-4A4B-4EB2-BBF7-C467F10EB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39" y="751961"/>
                <a:ext cx="904287" cy="276999"/>
              </a:xfrm>
              <a:prstGeom prst="rect">
                <a:avLst/>
              </a:prstGeom>
              <a:blipFill>
                <a:blip r:embed="rId5"/>
                <a:stretch>
                  <a:fillRect l="-3378" r="-2703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3623C86-ACB3-4250-9A50-343E0FD98C4F}"/>
                  </a:ext>
                </a:extLst>
              </p:cNvPr>
              <p:cNvSpPr txBox="1"/>
              <p:nvPr/>
            </p:nvSpPr>
            <p:spPr>
              <a:xfrm>
                <a:off x="5427635" y="1315870"/>
                <a:ext cx="8502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3623C86-ACB3-4250-9A50-343E0FD98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635" y="1315870"/>
                <a:ext cx="850296" cy="276999"/>
              </a:xfrm>
              <a:prstGeom prst="rect">
                <a:avLst/>
              </a:prstGeom>
              <a:blipFill>
                <a:blip r:embed="rId6"/>
                <a:stretch>
                  <a:fillRect l="-3571" r="-3571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A57C6D-3433-44AB-9CB3-316C565778F3}"/>
                  </a:ext>
                </a:extLst>
              </p:cNvPr>
              <p:cNvSpPr txBox="1"/>
              <p:nvPr/>
            </p:nvSpPr>
            <p:spPr>
              <a:xfrm>
                <a:off x="2699792" y="1268760"/>
                <a:ext cx="34073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A57C6D-3433-44AB-9CB3-316C56577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268760"/>
                <a:ext cx="340734" cy="276999"/>
              </a:xfrm>
              <a:prstGeom prst="rect">
                <a:avLst/>
              </a:prstGeom>
              <a:blipFill>
                <a:blip r:embed="rId7"/>
                <a:stretch>
                  <a:fillRect l="-1786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350D363-37FD-43A6-BF0D-F52AFD2E4CE5}"/>
              </a:ext>
            </a:extLst>
          </p:cNvPr>
          <p:cNvSpPr/>
          <p:nvPr/>
        </p:nvSpPr>
        <p:spPr>
          <a:xfrm>
            <a:off x="2411760" y="1124744"/>
            <a:ext cx="193811" cy="1897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CB0C55-5895-48F0-A19C-65C2EEB349D6}"/>
              </a:ext>
            </a:extLst>
          </p:cNvPr>
          <p:cNvCxnSpPr>
            <a:cxnSpLocks/>
          </p:cNvCxnSpPr>
          <p:nvPr/>
        </p:nvCxnSpPr>
        <p:spPr>
          <a:xfrm>
            <a:off x="1442292" y="1124744"/>
            <a:ext cx="96509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0DC4E4-B310-404F-9278-910EE1E2869A}"/>
              </a:ext>
            </a:extLst>
          </p:cNvPr>
          <p:cNvCxnSpPr/>
          <p:nvPr/>
        </p:nvCxnSpPr>
        <p:spPr>
          <a:xfrm>
            <a:off x="2138305" y="1124744"/>
            <a:ext cx="0" cy="504056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5CC1E3-3768-468D-A773-8D12FAD09A25}"/>
                  </a:ext>
                </a:extLst>
              </p:cNvPr>
              <p:cNvSpPr txBox="1"/>
              <p:nvPr/>
            </p:nvSpPr>
            <p:spPr>
              <a:xfrm>
                <a:off x="1776769" y="1174210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5CC1E3-3768-468D-A773-8D12FAD09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769" y="1174210"/>
                <a:ext cx="3714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A53FE48-737D-43F2-94E2-DC03299DA0E3}"/>
                  </a:ext>
                </a:extLst>
              </p:cNvPr>
              <p:cNvSpPr txBox="1"/>
              <p:nvPr/>
            </p:nvSpPr>
            <p:spPr>
              <a:xfrm>
                <a:off x="1774475" y="2208716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A53FE48-737D-43F2-94E2-DC03299D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475" y="2208716"/>
                <a:ext cx="3714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9AF9E8C-1C6B-4CB7-975C-F7F5D390F57A}"/>
              </a:ext>
            </a:extLst>
          </p:cNvPr>
          <p:cNvCxnSpPr>
            <a:cxnSpLocks/>
          </p:cNvCxnSpPr>
          <p:nvPr/>
        </p:nvCxnSpPr>
        <p:spPr>
          <a:xfrm>
            <a:off x="2138305" y="1599505"/>
            <a:ext cx="0" cy="1422693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4EAE8BD-8458-4776-9CDE-03B7A7121991}"/>
              </a:ext>
            </a:extLst>
          </p:cNvPr>
          <p:cNvCxnSpPr>
            <a:cxnSpLocks/>
          </p:cNvCxnSpPr>
          <p:nvPr/>
        </p:nvCxnSpPr>
        <p:spPr>
          <a:xfrm flipH="1">
            <a:off x="1692203" y="3019182"/>
            <a:ext cx="71518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C207AD-6756-4C23-8C6A-1C9AFC5B16D2}"/>
                  </a:ext>
                </a:extLst>
              </p:cNvPr>
              <p:cNvSpPr txBox="1"/>
              <p:nvPr/>
            </p:nvSpPr>
            <p:spPr>
              <a:xfrm>
                <a:off x="1738222" y="2680004"/>
                <a:ext cx="3407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C207AD-6756-4C23-8C6A-1C9AFC5B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22" y="2680004"/>
                <a:ext cx="340734" cy="276999"/>
              </a:xfrm>
              <a:prstGeom prst="rect">
                <a:avLst/>
              </a:prstGeom>
              <a:blipFill>
                <a:blip r:embed="rId10"/>
                <a:stretch>
                  <a:fillRect l="-10714" r="-89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D11802D-B23A-4AF1-9761-EC0A07DE9A8B}"/>
              </a:ext>
            </a:extLst>
          </p:cNvPr>
          <p:cNvCxnSpPr/>
          <p:nvPr/>
        </p:nvCxnSpPr>
        <p:spPr>
          <a:xfrm>
            <a:off x="3847024" y="1124744"/>
            <a:ext cx="0" cy="18944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240706D-6D2F-4A15-9359-BE0509483A37}"/>
              </a:ext>
            </a:extLst>
          </p:cNvPr>
          <p:cNvCxnSpPr>
            <a:cxnSpLocks/>
          </p:cNvCxnSpPr>
          <p:nvPr/>
        </p:nvCxnSpPr>
        <p:spPr>
          <a:xfrm flipH="1">
            <a:off x="3159110" y="1138229"/>
            <a:ext cx="1624694" cy="189749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1BD67D6-7CBA-43AA-9343-A0938625FA6E}"/>
              </a:ext>
            </a:extLst>
          </p:cNvPr>
          <p:cNvCxnSpPr>
            <a:cxnSpLocks/>
          </p:cNvCxnSpPr>
          <p:nvPr/>
        </p:nvCxnSpPr>
        <p:spPr>
          <a:xfrm flipH="1">
            <a:off x="3131840" y="3019182"/>
            <a:ext cx="71518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5F40FCD-B74B-402C-95C8-3AEF127EFC8D}"/>
              </a:ext>
            </a:extLst>
          </p:cNvPr>
          <p:cNvCxnSpPr>
            <a:cxnSpLocks/>
          </p:cNvCxnSpPr>
          <p:nvPr/>
        </p:nvCxnSpPr>
        <p:spPr>
          <a:xfrm>
            <a:off x="3847024" y="1124744"/>
            <a:ext cx="96509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3818054-EDC0-4996-A56D-D0DB112D1F68}"/>
              </a:ext>
            </a:extLst>
          </p:cNvPr>
          <p:cNvCxnSpPr>
            <a:cxnSpLocks/>
          </p:cNvCxnSpPr>
          <p:nvPr/>
        </p:nvCxnSpPr>
        <p:spPr>
          <a:xfrm>
            <a:off x="3847024" y="1628800"/>
            <a:ext cx="53364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96A8576-119C-46D9-A1D6-9A54657BBFE9}"/>
              </a:ext>
            </a:extLst>
          </p:cNvPr>
          <p:cNvCxnSpPr>
            <a:cxnSpLocks/>
          </p:cNvCxnSpPr>
          <p:nvPr/>
        </p:nvCxnSpPr>
        <p:spPr>
          <a:xfrm>
            <a:off x="2608099" y="1628800"/>
            <a:ext cx="53364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55E1D6-5610-4400-AA5C-6B14EBA1A908}"/>
                  </a:ext>
                </a:extLst>
              </p:cNvPr>
              <p:cNvSpPr txBox="1"/>
              <p:nvPr/>
            </p:nvSpPr>
            <p:spPr>
              <a:xfrm>
                <a:off x="3435580" y="2672415"/>
                <a:ext cx="3407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55E1D6-5610-4400-AA5C-6B14EBA1A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80" y="2672415"/>
                <a:ext cx="340734" cy="276999"/>
              </a:xfrm>
              <a:prstGeom prst="rect">
                <a:avLst/>
              </a:prstGeom>
              <a:blipFill>
                <a:blip r:embed="rId11"/>
                <a:stretch>
                  <a:fillRect l="-10909" r="-9091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FD9E84C-85D0-4108-8F48-8DD5621CB7A4}"/>
                  </a:ext>
                </a:extLst>
              </p:cNvPr>
              <p:cNvSpPr txBox="1"/>
              <p:nvPr/>
            </p:nvSpPr>
            <p:spPr>
              <a:xfrm>
                <a:off x="3917735" y="1305635"/>
                <a:ext cx="34073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FD9E84C-85D0-4108-8F48-8DD5621CB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735" y="1305635"/>
                <a:ext cx="340734" cy="276999"/>
              </a:xfrm>
              <a:prstGeom prst="rect">
                <a:avLst/>
              </a:prstGeom>
              <a:blipFill>
                <a:blip r:embed="rId12"/>
                <a:stretch>
                  <a:fillRect l="-1786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5C3C97-3FB4-4514-8438-A3A6A09C22A3}"/>
                  </a:ext>
                </a:extLst>
              </p:cNvPr>
              <p:cNvSpPr txBox="1"/>
              <p:nvPr/>
            </p:nvSpPr>
            <p:spPr>
              <a:xfrm>
                <a:off x="4089716" y="780396"/>
                <a:ext cx="3407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5C3C97-3FB4-4514-8438-A3A6A09C2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716" y="780396"/>
                <a:ext cx="340734" cy="276999"/>
              </a:xfrm>
              <a:prstGeom prst="rect">
                <a:avLst/>
              </a:prstGeom>
              <a:blipFill>
                <a:blip r:embed="rId13"/>
                <a:stretch>
                  <a:fillRect l="-10714" r="-714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CC6EA59-9DF1-45E4-9F8F-A9DD71833EE9}"/>
              </a:ext>
            </a:extLst>
          </p:cNvPr>
          <p:cNvCxnSpPr/>
          <p:nvPr/>
        </p:nvCxnSpPr>
        <p:spPr>
          <a:xfrm>
            <a:off x="5863248" y="1109052"/>
            <a:ext cx="0" cy="189443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B00C95C-910D-4716-BEFA-0D813F96EA48}"/>
              </a:ext>
            </a:extLst>
          </p:cNvPr>
          <p:cNvCxnSpPr>
            <a:cxnSpLocks/>
          </p:cNvCxnSpPr>
          <p:nvPr/>
        </p:nvCxnSpPr>
        <p:spPr>
          <a:xfrm flipH="1">
            <a:off x="5175334" y="1122537"/>
            <a:ext cx="1624694" cy="189749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61169FC-656A-4855-B321-98065BFC1957}"/>
              </a:ext>
            </a:extLst>
          </p:cNvPr>
          <p:cNvCxnSpPr>
            <a:cxnSpLocks/>
          </p:cNvCxnSpPr>
          <p:nvPr/>
        </p:nvCxnSpPr>
        <p:spPr>
          <a:xfrm flipH="1">
            <a:off x="5148064" y="3003490"/>
            <a:ext cx="71518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6888012-A758-46A1-9719-052C13AD1E88}"/>
              </a:ext>
            </a:extLst>
          </p:cNvPr>
          <p:cNvCxnSpPr>
            <a:cxnSpLocks/>
          </p:cNvCxnSpPr>
          <p:nvPr/>
        </p:nvCxnSpPr>
        <p:spPr>
          <a:xfrm>
            <a:off x="5148064" y="1102514"/>
            <a:ext cx="1680278" cy="653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4544FE4-D783-4F6A-A5BB-8098090F94DB}"/>
              </a:ext>
            </a:extLst>
          </p:cNvPr>
          <p:cNvCxnSpPr>
            <a:cxnSpLocks/>
          </p:cNvCxnSpPr>
          <p:nvPr/>
        </p:nvCxnSpPr>
        <p:spPr>
          <a:xfrm>
            <a:off x="5148064" y="1613108"/>
            <a:ext cx="124883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9AF00E2-CD23-4A42-AF3B-46A4D2916D5D}"/>
                  </a:ext>
                </a:extLst>
              </p:cNvPr>
              <p:cNvSpPr txBox="1"/>
              <p:nvPr/>
            </p:nvSpPr>
            <p:spPr>
              <a:xfrm>
                <a:off x="5451804" y="2656723"/>
                <a:ext cx="3407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9AF00E2-CD23-4A42-AF3B-46A4D2916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804" y="2656723"/>
                <a:ext cx="340734" cy="276999"/>
              </a:xfrm>
              <a:prstGeom prst="rect">
                <a:avLst/>
              </a:prstGeom>
              <a:blipFill>
                <a:blip r:embed="rId14"/>
                <a:stretch>
                  <a:fillRect l="-10714" r="-89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6A8D9B7-C43B-4737-AAA4-F31E239D482A}"/>
              </a:ext>
            </a:extLst>
          </p:cNvPr>
          <p:cNvCxnSpPr/>
          <p:nvPr/>
        </p:nvCxnSpPr>
        <p:spPr>
          <a:xfrm>
            <a:off x="5148064" y="1102514"/>
            <a:ext cx="0" cy="189443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Arc 81">
            <a:extLst>
              <a:ext uri="{FF2B5EF4-FFF2-40B4-BE49-F238E27FC236}">
                <a16:creationId xmlns:a16="http://schemas.microsoft.com/office/drawing/2014/main" id="{3C1BC5B0-3DCD-45B5-9554-3ED51CE06BED}"/>
              </a:ext>
            </a:extLst>
          </p:cNvPr>
          <p:cNvSpPr/>
          <p:nvPr/>
        </p:nvSpPr>
        <p:spPr>
          <a:xfrm>
            <a:off x="4690863" y="2514600"/>
            <a:ext cx="914400" cy="914400"/>
          </a:xfrm>
          <a:prstGeom prst="arc">
            <a:avLst>
              <a:gd name="adj1" fmla="val 16200000"/>
              <a:gd name="adj2" fmla="val 1877579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0711B94-384C-4247-AF58-7C59A7742429}"/>
                  </a:ext>
                </a:extLst>
              </p:cNvPr>
              <p:cNvSpPr txBox="1"/>
              <p:nvPr/>
            </p:nvSpPr>
            <p:spPr>
              <a:xfrm>
                <a:off x="5195462" y="2192473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0711B94-384C-4247-AF58-7C59A774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62" y="2192473"/>
                <a:ext cx="37144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5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3232" y="299452"/>
            <a:ext cx="6856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Hydraulic Position Control System: Equations for the Model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1972" r="41260"/>
          <a:stretch/>
        </p:blipFill>
        <p:spPr>
          <a:xfrm>
            <a:off x="4560000" y="1257300"/>
            <a:ext cx="964800" cy="29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9418" r="39430"/>
          <a:stretch/>
        </p:blipFill>
        <p:spPr>
          <a:xfrm>
            <a:off x="4184700" y="1651000"/>
            <a:ext cx="1216800" cy="63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9429" r="38794"/>
          <a:stretch/>
        </p:blipFill>
        <p:spPr>
          <a:xfrm>
            <a:off x="4185000" y="2870200"/>
            <a:ext cx="1252800" cy="58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7552" r="36922"/>
          <a:stretch/>
        </p:blipFill>
        <p:spPr>
          <a:xfrm>
            <a:off x="4140500" y="3568700"/>
            <a:ext cx="1468800" cy="63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3097" y="844034"/>
            <a:ext cx="161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Spool Valve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9797" y="1237734"/>
            <a:ext cx="220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in the time domain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39797" y="1821934"/>
            <a:ext cx="220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transfer function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59221" y="1733034"/>
            <a:ext cx="54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(1)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8497" y="2609334"/>
            <a:ext cx="161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Ram Piston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65197" y="3003034"/>
            <a:ext cx="220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in the time domain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65197" y="3701534"/>
            <a:ext cx="220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transfer function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11197" y="4501634"/>
            <a:ext cx="187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Feedback Link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77897" y="4895334"/>
            <a:ext cx="220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in the time domain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77897" y="5543034"/>
            <a:ext cx="220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transfer function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26283" r="26283"/>
          <a:stretch/>
        </p:blipFill>
        <p:spPr>
          <a:xfrm>
            <a:off x="3822700" y="4749800"/>
            <a:ext cx="2728800" cy="584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18124" r="17550"/>
          <a:stretch/>
        </p:blipFill>
        <p:spPr>
          <a:xfrm>
            <a:off x="3526400" y="5429766"/>
            <a:ext cx="3700800" cy="5842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659221" y="3676134"/>
            <a:ext cx="54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(2)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59221" y="5510768"/>
            <a:ext cx="54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(3)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2DDD904F-E13F-4D6D-A9E2-95FC0CE2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CA07D6E-4AB3-47C7-9B18-D98B375E3C3D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319891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AutoShape 21"/>
          <p:cNvSpPr>
            <a:spLocks noChangeShapeType="1"/>
          </p:cNvSpPr>
          <p:nvPr/>
        </p:nvSpPr>
        <p:spPr bwMode="auto">
          <a:xfrm flipV="1">
            <a:off x="6348676" y="1391987"/>
            <a:ext cx="0" cy="71088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636116" y="1053551"/>
            <a:ext cx="34286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744058" y="1440901"/>
            <a:ext cx="34286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_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AutoShape 8"/>
          <p:cNvSpPr>
            <a:spLocks noChangeShapeType="1"/>
          </p:cNvSpPr>
          <p:nvPr/>
        </p:nvSpPr>
        <p:spPr bwMode="auto">
          <a:xfrm flipV="1">
            <a:off x="4076748" y="1567901"/>
            <a:ext cx="0" cy="53497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3910169" y="1225001"/>
            <a:ext cx="338400" cy="3384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3559268" y="1399764"/>
            <a:ext cx="344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405657" y="940427"/>
            <a:ext cx="49588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90766" y="944324"/>
            <a:ext cx="44984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590800" y="1182533"/>
            <a:ext cx="960084" cy="434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597150" y="1208290"/>
            <a:ext cx="946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b/(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a+b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2231535" y="1399764"/>
            <a:ext cx="344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4824404" y="1881033"/>
            <a:ext cx="960084" cy="434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30754" y="1906790"/>
            <a:ext cx="946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a/(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a+b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797188" y="2102871"/>
            <a:ext cx="564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Straight Connector 30"/>
          <p:cNvCxnSpPr/>
          <p:nvPr/>
        </p:nvCxnSpPr>
        <p:spPr>
          <a:xfrm flipH="1">
            <a:off x="4064048" y="2102871"/>
            <a:ext cx="7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TextBox 32"/>
          <p:cNvSpPr txBox="1"/>
          <p:nvPr/>
        </p:nvSpPr>
        <p:spPr>
          <a:xfrm>
            <a:off x="2547614" y="2131159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feedback link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885143" y="2197100"/>
            <a:ext cx="845607" cy="1182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889250" y="1713951"/>
            <a:ext cx="266700" cy="4333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63232" y="299452"/>
            <a:ext cx="7083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Hydraulic Position Control System: Overall Transfer Function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11880" r="11903"/>
          <a:stretch/>
        </p:blipFill>
        <p:spPr>
          <a:xfrm>
            <a:off x="2815425" y="3124200"/>
            <a:ext cx="4384800" cy="5842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18127" r="18169"/>
          <a:stretch/>
        </p:blipFill>
        <p:spPr>
          <a:xfrm>
            <a:off x="3175425" y="4191000"/>
            <a:ext cx="3664800" cy="673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/>
          <a:srcRect l="5611" t="-5791" r="-15605" b="-10934"/>
          <a:stretch/>
        </p:blipFill>
        <p:spPr>
          <a:xfrm>
            <a:off x="1804800" y="4953600"/>
            <a:ext cx="6328800" cy="75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5" name="Rectangle 54"/>
          <p:cNvSpPr/>
          <p:nvPr/>
        </p:nvSpPr>
        <p:spPr>
          <a:xfrm>
            <a:off x="7583021" y="5129768"/>
            <a:ext cx="54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(4)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39797" y="2684502"/>
            <a:ext cx="3026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From the block diagram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339797" y="3751302"/>
            <a:ext cx="3026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rearranging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900403" y="5834042"/>
            <a:ext cx="6214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First order </a:t>
            </a:r>
            <a:r>
              <a:rPr lang="en-GB" sz="2000" dirty="0">
                <a:latin typeface="Arial"/>
                <a:cs typeface="Arial"/>
              </a:rPr>
              <a:t>system with time constant </a:t>
            </a:r>
            <a:r>
              <a:rPr lang="en-GB" sz="2000" i="1" dirty="0">
                <a:latin typeface="Arial"/>
                <a:cs typeface="Arial"/>
              </a:rPr>
              <a:t>T</a:t>
            </a:r>
            <a:r>
              <a:rPr lang="en-GB" sz="2000" dirty="0">
                <a:latin typeface="Arial"/>
                <a:cs typeface="Arial"/>
              </a:rPr>
              <a:t> and gain </a:t>
            </a:r>
            <a:r>
              <a:rPr lang="en-GB" sz="2000" i="1" dirty="0">
                <a:latin typeface="Arial"/>
                <a:cs typeface="Arial"/>
              </a:rPr>
              <a:t>μ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48569" y="871218"/>
            <a:ext cx="2592951" cy="732205"/>
            <a:chOff x="4255668" y="871257"/>
            <a:chExt cx="2592951" cy="732205"/>
          </a:xfrm>
        </p:grpSpPr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5797188" y="1385634"/>
              <a:ext cx="105143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4255668" y="1396740"/>
              <a:ext cx="486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9"/>
            <p:cNvSpPr>
              <a:spLocks noChangeArrowheads="1"/>
            </p:cNvSpPr>
            <p:nvPr/>
          </p:nvSpPr>
          <p:spPr bwMode="auto">
            <a:xfrm>
              <a:off x="4730750" y="1169186"/>
              <a:ext cx="1066438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Text Box 5"/>
            <p:cNvSpPr txBox="1">
              <a:spLocks noChangeArrowheads="1"/>
            </p:cNvSpPr>
            <p:nvPr/>
          </p:nvSpPr>
          <p:spPr bwMode="auto">
            <a:xfrm>
              <a:off x="4944526" y="1197250"/>
              <a:ext cx="745066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K/As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04334" y="871257"/>
              <a:ext cx="17074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0000FF"/>
                  </a:solidFill>
                  <a:latin typeface="Arial"/>
                  <a:cs typeface="Arial"/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</a:rPr>
                <a:t>spool valve and piston</a:t>
              </a:r>
            </a:p>
          </p:txBody>
        </p:sp>
      </p:grp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13BD8D1C-1556-4AC4-9569-D51C5F34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8784702E-D0C9-4C0B-A38C-261DAEC3B0FF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3768426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18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133132" y="3864899"/>
            <a:ext cx="7007568" cy="1841156"/>
            <a:chOff x="1133132" y="3864899"/>
            <a:chExt cx="7007568" cy="1841156"/>
          </a:xfrm>
        </p:grpSpPr>
        <p:grpSp>
          <p:nvGrpSpPr>
            <p:cNvPr id="41" name="Group 40"/>
            <p:cNvGrpSpPr/>
            <p:nvPr/>
          </p:nvGrpSpPr>
          <p:grpSpPr>
            <a:xfrm>
              <a:off x="2673176" y="4552078"/>
              <a:ext cx="3676002" cy="1153977"/>
              <a:chOff x="2673176" y="4992362"/>
              <a:chExt cx="3676002" cy="1153977"/>
            </a:xfrm>
          </p:grpSpPr>
          <p:sp>
            <p:nvSpPr>
              <p:cNvPr id="42" name="Text Box 5"/>
              <p:cNvSpPr txBox="1">
                <a:spLocks noChangeArrowheads="1"/>
              </p:cNvSpPr>
              <p:nvPr/>
            </p:nvSpPr>
            <p:spPr bwMode="auto">
              <a:xfrm>
                <a:off x="5853295" y="4992362"/>
                <a:ext cx="495883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X</a:t>
                </a:r>
                <a:r>
                  <a:rPr kumimoji="0" lang="en-US" b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o</a:t>
                </a:r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Text Box 5"/>
              <p:cNvSpPr txBox="1">
                <a:spLocks noChangeArrowheads="1"/>
              </p:cNvSpPr>
              <p:nvPr/>
            </p:nvSpPr>
            <p:spPr bwMode="auto">
              <a:xfrm>
                <a:off x="2673176" y="5004726"/>
                <a:ext cx="449847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X</a:t>
                </a:r>
                <a:r>
                  <a:rPr kumimoji="0" lang="en-US" b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</a:t>
                </a:r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Line 8"/>
              <p:cNvSpPr>
                <a:spLocks noChangeShapeType="1"/>
              </p:cNvSpPr>
              <p:nvPr/>
            </p:nvSpPr>
            <p:spPr bwMode="auto">
              <a:xfrm>
                <a:off x="4414230" y="5440208"/>
                <a:ext cx="29168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 flipV="1">
                <a:off x="5565765" y="5429102"/>
                <a:ext cx="67656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AutoShape 21"/>
              <p:cNvSpPr>
                <a:spLocks noChangeShapeType="1"/>
              </p:cNvSpPr>
              <p:nvPr/>
            </p:nvSpPr>
            <p:spPr bwMode="auto">
              <a:xfrm flipV="1">
                <a:off x="5889171" y="5435455"/>
                <a:ext cx="0" cy="71088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3786211" y="5097019"/>
                <a:ext cx="342864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+</a:t>
                </a:r>
                <a:endParaRPr kumimoji="0" 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3894153" y="5484369"/>
                <a:ext cx="342864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_</a:t>
                </a:r>
                <a:endParaRPr kumimoji="0" 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  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49" name="AutoShape 8"/>
              <p:cNvSpPr>
                <a:spLocks noChangeShapeType="1"/>
              </p:cNvSpPr>
              <p:nvPr/>
            </p:nvSpPr>
            <p:spPr bwMode="auto">
              <a:xfrm flipV="1">
                <a:off x="4226843" y="5611369"/>
                <a:ext cx="0" cy="53497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Oval 24"/>
              <p:cNvSpPr>
                <a:spLocks noChangeArrowheads="1"/>
              </p:cNvSpPr>
              <p:nvPr/>
            </p:nvSpPr>
            <p:spPr bwMode="auto">
              <a:xfrm>
                <a:off x="4060264" y="5268469"/>
                <a:ext cx="338400" cy="33840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3709363" y="5443232"/>
                <a:ext cx="34492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Rectangle 9"/>
              <p:cNvSpPr>
                <a:spLocks noChangeArrowheads="1"/>
              </p:cNvSpPr>
              <p:nvPr/>
            </p:nvSpPr>
            <p:spPr bwMode="auto">
              <a:xfrm>
                <a:off x="4696169" y="5219035"/>
                <a:ext cx="888894" cy="43427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4813839" y="5244792"/>
                <a:ext cx="607924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i="1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1/</a:t>
                </a:r>
                <a:r>
                  <a:rPr lang="en-US" i="1" dirty="0" err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Ts</a:t>
                </a:r>
                <a:endParaRPr kumimoji="0" lang="en-US" b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>
                <a:off x="4227477" y="6133639"/>
                <a:ext cx="165148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Rectangle 9"/>
              <p:cNvSpPr>
                <a:spLocks noChangeArrowheads="1"/>
              </p:cNvSpPr>
              <p:nvPr/>
            </p:nvSpPr>
            <p:spPr bwMode="auto">
              <a:xfrm>
                <a:off x="3113323" y="5226001"/>
                <a:ext cx="587656" cy="43427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Text Box 5"/>
              <p:cNvSpPr txBox="1">
                <a:spLocks noChangeArrowheads="1"/>
              </p:cNvSpPr>
              <p:nvPr/>
            </p:nvSpPr>
            <p:spPr bwMode="auto">
              <a:xfrm>
                <a:off x="3227624" y="5160440"/>
                <a:ext cx="345600" cy="469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μ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Line 8"/>
              <p:cNvSpPr>
                <a:spLocks noChangeShapeType="1"/>
              </p:cNvSpPr>
              <p:nvPr/>
            </p:nvSpPr>
            <p:spPr bwMode="auto">
              <a:xfrm>
                <a:off x="2756280" y="5443232"/>
                <a:ext cx="34492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1133132" y="3864899"/>
              <a:ext cx="7007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Arial"/>
                  <a:cs typeface="Arial"/>
                </a:rPr>
                <a:t>Exercise</a:t>
              </a:r>
              <a:r>
                <a:rPr lang="en-GB" dirty="0">
                  <a:latin typeface="Arial"/>
                  <a:cs typeface="Arial"/>
                </a:rPr>
                <a:t>: Show that the block diagram for a system governed by (4) can be drawn as</a:t>
              </a:r>
            </a:p>
          </p:txBody>
        </p:sp>
      </p:grp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3120323" y="1418419"/>
            <a:ext cx="914325" cy="7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3219239" y="1009231"/>
            <a:ext cx="4752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>
            <a:off x="5382849" y="1419525"/>
            <a:ext cx="914325" cy="7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5564231" y="1002419"/>
            <a:ext cx="50434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9"/>
          <p:cNvSpPr>
            <a:spLocks noChangeArrowheads="1"/>
          </p:cNvSpPr>
          <p:nvPr/>
        </p:nvSpPr>
        <p:spPr bwMode="auto">
          <a:xfrm>
            <a:off x="4041682" y="1024467"/>
            <a:ext cx="1329365" cy="7857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/>
          <a:srcRect l="41932" r="41927"/>
          <a:stretch/>
        </p:blipFill>
        <p:spPr>
          <a:xfrm>
            <a:off x="4251745" y="1141116"/>
            <a:ext cx="928800" cy="5207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63232" y="299452"/>
            <a:ext cx="667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Hydraulic Position Control System: Control System Model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/>
          <a:srcRect l="36296" r="35673"/>
          <a:stretch/>
        </p:blipFill>
        <p:spPr>
          <a:xfrm>
            <a:off x="2370504" y="2108197"/>
            <a:ext cx="1612800" cy="5969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4"/>
          <a:srcRect l="43811" r="42548"/>
          <a:stretch/>
        </p:blipFill>
        <p:spPr>
          <a:xfrm>
            <a:off x="2431345" y="3026832"/>
            <a:ext cx="784800" cy="58420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4269868" y="2248463"/>
            <a:ext cx="169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time constant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252934" y="3188264"/>
            <a:ext cx="227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steady-state gain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D3086244-ACEB-43D5-B179-9FF91D30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64165FC5-101B-4BC5-8A9E-FD133B8D97F0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2526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Equation 4: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First of all: recognise that gain is </a:t>
            </a:r>
            <a:r>
              <a:rPr lang="el-GR" dirty="0"/>
              <a:t>μ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611" t="-5791" r="-15605" b="-10934"/>
          <a:stretch/>
        </p:blipFill>
        <p:spPr>
          <a:xfrm>
            <a:off x="1123666" y="2266384"/>
            <a:ext cx="6328800" cy="75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2311509" y="4136593"/>
            <a:ext cx="3676002" cy="667915"/>
            <a:chOff x="2673176" y="4992362"/>
            <a:chExt cx="3676002" cy="667915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853295" y="4992362"/>
              <a:ext cx="49588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673176" y="5004726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5565765" y="5429102"/>
              <a:ext cx="6765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3709363" y="5429102"/>
              <a:ext cx="4317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4149510" y="5219035"/>
              <a:ext cx="1435553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149510" y="5244792"/>
              <a:ext cx="1407871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1/(1+Ts)</a:t>
              </a:r>
              <a:endParaRPr kumimoji="0" lang="en-US" b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113323" y="5226001"/>
              <a:ext cx="587656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3227624" y="5160440"/>
              <a:ext cx="345600" cy="469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μ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2756280" y="5443232"/>
              <a:ext cx="3449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A2509D4-3305-44F4-8367-ABB51FC7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B481285-B02A-4612-8D2B-6A27D9ABFEC6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64596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30547" y="854000"/>
            <a:ext cx="3517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Lecture Objectives: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976" y="1784640"/>
            <a:ext cx="6471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Demonstrate Block diagram manipulation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Demonstrate System modelling for a first order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5D629E-B498-475A-8BA3-27F8CF2C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3A9B48-B520-451F-8150-53F7EDEF5546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1653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Equation 4: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Second: Unity feedback loop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611" t="-5791" r="-15605" b="-10934"/>
          <a:stretch/>
        </p:blipFill>
        <p:spPr>
          <a:xfrm>
            <a:off x="1123666" y="2266384"/>
            <a:ext cx="6328800" cy="75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752799" y="4135728"/>
            <a:ext cx="3676002" cy="1192390"/>
            <a:chOff x="2311509" y="4148957"/>
            <a:chExt cx="3676002" cy="1192390"/>
          </a:xfrm>
        </p:grpSpPr>
        <p:grpSp>
          <p:nvGrpSpPr>
            <p:cNvPr id="17" name="Group 16"/>
            <p:cNvGrpSpPr/>
            <p:nvPr/>
          </p:nvGrpSpPr>
          <p:grpSpPr>
            <a:xfrm>
              <a:off x="2311509" y="4148957"/>
              <a:ext cx="3676002" cy="1192390"/>
              <a:chOff x="2311509" y="4136593"/>
              <a:chExt cx="3676002" cy="119239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311509" y="4136593"/>
                <a:ext cx="3676002" cy="660949"/>
                <a:chOff x="2673176" y="4992362"/>
                <a:chExt cx="3676002" cy="660949"/>
              </a:xfrm>
            </p:grpSpPr>
            <p:sp>
              <p:nvSpPr>
                <p:cNvPr id="1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853295" y="4992362"/>
                  <a:ext cx="495883" cy="342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X</a:t>
                  </a:r>
                  <a:r>
                    <a:rPr kumimoji="0" lang="en-US" b="0" u="none" strike="noStrike" cap="none" normalizeH="0" baseline="-30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o</a:t>
                  </a:r>
                  <a:endParaRPr kumimoji="0" lang="en-US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673176" y="5004726"/>
                  <a:ext cx="449847" cy="342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X</a:t>
                  </a:r>
                  <a:r>
                    <a:rPr kumimoji="0" lang="en-US" b="0" u="none" strike="noStrike" cap="none" normalizeH="0" baseline="-30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i</a:t>
                  </a:r>
                  <a:endParaRPr kumimoji="0" lang="en-US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5565765" y="5429102"/>
                  <a:ext cx="67656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843611" y="5429102"/>
                  <a:ext cx="129751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Rectangle 9"/>
                <p:cNvSpPr>
                  <a:spLocks noChangeArrowheads="1"/>
                </p:cNvSpPr>
                <p:nvPr/>
              </p:nvSpPr>
              <p:spPr bwMode="auto">
                <a:xfrm>
                  <a:off x="4149510" y="5219035"/>
                  <a:ext cx="1435553" cy="43427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149510" y="5244792"/>
                  <a:ext cx="1407871" cy="342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i="1" dirty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G(s)</a:t>
                  </a:r>
                  <a:endParaRPr kumimoji="0" lang="en-US" b="0" u="none" strike="noStrike" cap="none" normalizeH="0" baseline="0" dirty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 flipV="1">
                <a:off x="3143122" y="4731923"/>
                <a:ext cx="0" cy="59706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143122" y="5328983"/>
                <a:ext cx="234850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491628" y="4573333"/>
                <a:ext cx="0" cy="75565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2984500" y="4389023"/>
              <a:ext cx="318537" cy="342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90188" y="43855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≡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836519" y="4148092"/>
            <a:ext cx="3676002" cy="909100"/>
            <a:chOff x="2673176" y="4992362"/>
            <a:chExt cx="3676002" cy="909100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5853295" y="4992362"/>
              <a:ext cx="49588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2673176" y="5004726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V="1">
              <a:off x="5565765" y="5429102"/>
              <a:ext cx="6765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2843611" y="5429102"/>
              <a:ext cx="12975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4149510" y="5036474"/>
              <a:ext cx="1435553" cy="8649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149510" y="5036473"/>
                  <a:ext cx="1407871" cy="864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1+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kumimoji="0" lang="en-US" b="0" u="none" strike="noStrike" cap="none" normalizeH="0" baseline="0" dirty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0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49510" y="5036473"/>
                  <a:ext cx="1407871" cy="86498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D2C1E7C2-84C4-4B2F-983A-290E31BC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73899791-3ADF-4E25-8672-08D248A804A0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939939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From Equation 4: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Third: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𝑇𝑠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611" t="-5791" r="-15605" b="-10934"/>
          <a:stretch/>
        </p:blipFill>
        <p:spPr>
          <a:xfrm>
            <a:off x="1123666" y="2266384"/>
            <a:ext cx="6328800" cy="75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1268963" y="4643392"/>
            <a:ext cx="3019103" cy="909100"/>
            <a:chOff x="3330075" y="4992362"/>
            <a:chExt cx="3019103" cy="909100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5853295" y="4992362"/>
              <a:ext cx="49588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3431431" y="5008644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V="1">
              <a:off x="5565765" y="5429102"/>
              <a:ext cx="6765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V="1">
              <a:off x="3330075" y="5429102"/>
              <a:ext cx="8110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4149510" y="5036474"/>
              <a:ext cx="1435553" cy="8649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149510" y="5036473"/>
                  <a:ext cx="1407871" cy="864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𝑇𝑠</m:t>
                                </m:r>
                              </m:den>
                            </m:f>
                          </m:num>
                          <m:den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1+</m:t>
                            </m:r>
                            <m:f>
                              <m:fPr>
                                <m:type m:val="skw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𝑇𝑠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kumimoji="0" lang="en-US" b="0" u="none" strike="noStrike" cap="none" normalizeH="0" baseline="0" dirty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49510" y="5036473"/>
                  <a:ext cx="1407871" cy="86498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4556298" y="4684142"/>
            <a:ext cx="3019103" cy="909100"/>
            <a:chOff x="3330075" y="4992362"/>
            <a:chExt cx="3019103" cy="909100"/>
          </a:xfrm>
        </p:grpSpPr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5853295" y="4992362"/>
              <a:ext cx="49588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3431431" y="5008644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5565765" y="5429102"/>
              <a:ext cx="6765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 flipV="1">
              <a:off x="3330075" y="5429102"/>
              <a:ext cx="8110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4149510" y="5036474"/>
              <a:ext cx="1435553" cy="8649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149510" y="5113485"/>
                  <a:ext cx="1407871" cy="7879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𝑇𝑠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kumimoji="0" lang="en-US" b="0" u="none" strike="noStrike" cap="none" normalizeH="0" baseline="0" dirty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9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49510" y="5113485"/>
                  <a:ext cx="1407871" cy="7879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A808548-7D3A-47FF-87B0-6BB8F12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1F0A814-5111-4380-B95F-E44FBE90A0FF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637396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Input is a unit step: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𝑇𝑠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Go to the table of Laplace transforms: No. 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2BD19E-6BA3-4607-8DF7-5247FB7E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2CC90-6A23-4E12-BE8F-3FCA51E3A6A2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971778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3232" y="299452"/>
            <a:ext cx="6671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Hydraulic Position Control System under Standard Inputs</a:t>
            </a:r>
          </a:p>
        </p:txBody>
      </p:sp>
      <p:sp>
        <p:nvSpPr>
          <p:cNvPr id="8" name="Rectangle 7"/>
          <p:cNvSpPr/>
          <p:nvPr/>
        </p:nvSpPr>
        <p:spPr>
          <a:xfrm>
            <a:off x="965370" y="706477"/>
            <a:ext cx="191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Arial"/>
                <a:cs typeface="Arial"/>
              </a:rPr>
              <a:t>i</a:t>
            </a:r>
            <a:r>
              <a:rPr lang="en-GB" b="1" dirty="0">
                <a:latin typeface="Arial"/>
                <a:cs typeface="Arial"/>
              </a:rPr>
              <a:t>) step Input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686268" y="1162050"/>
            <a:ext cx="565182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Cambria Math" pitchFamily="18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400" dirty="0">
                <a:latin typeface="Cambria Math" pitchFamily="18" charset="0"/>
                <a:ea typeface="Times New Roman" pitchFamily="18" charset="0"/>
                <a:cs typeface="Arial" pitchFamily="34" charset="0"/>
              </a:rPr>
              <a:t> &lt; 0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≥ </a:t>
            </a:r>
            <a:r>
              <a:rPr kumimoji="0" 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06" r="43153"/>
          <a:stretch/>
        </p:blipFill>
        <p:spPr>
          <a:xfrm>
            <a:off x="5720100" y="1218684"/>
            <a:ext cx="784800" cy="2032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172018" y="1079500"/>
            <a:ext cx="1599978" cy="685800"/>
            <a:chOff x="2172018" y="1079500"/>
            <a:chExt cx="1599978" cy="685800"/>
          </a:xfrm>
        </p:grpSpPr>
        <p:sp>
          <p:nvSpPr>
            <p:cNvPr id="10" name="AutoShape 7"/>
            <p:cNvSpPr>
              <a:spLocks noChangeShapeType="1"/>
            </p:cNvSpPr>
            <p:nvPr/>
          </p:nvSpPr>
          <p:spPr bwMode="auto">
            <a:xfrm>
              <a:off x="2172018" y="1765300"/>
              <a:ext cx="159997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AutoShape 6"/>
            <p:cNvSpPr>
              <a:spLocks noChangeShapeType="1"/>
            </p:cNvSpPr>
            <p:nvPr/>
          </p:nvSpPr>
          <p:spPr bwMode="auto">
            <a:xfrm flipV="1">
              <a:off x="2857722" y="1079500"/>
              <a:ext cx="0" cy="685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AutoShape 5"/>
            <p:cNvSpPr>
              <a:spLocks noChangeShapeType="1"/>
            </p:cNvSpPr>
            <p:nvPr/>
          </p:nvSpPr>
          <p:spPr bwMode="auto">
            <a:xfrm>
              <a:off x="2191068" y="1765300"/>
              <a:ext cx="685705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AutoShape 4"/>
            <p:cNvSpPr>
              <a:spLocks noChangeShapeType="1"/>
            </p:cNvSpPr>
            <p:nvPr/>
          </p:nvSpPr>
          <p:spPr bwMode="auto">
            <a:xfrm flipV="1">
              <a:off x="2857722" y="1422400"/>
              <a:ext cx="0" cy="34290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AutoShape 3"/>
            <p:cNvSpPr>
              <a:spLocks noChangeShapeType="1"/>
            </p:cNvSpPr>
            <p:nvPr/>
          </p:nvSpPr>
          <p:spPr bwMode="auto">
            <a:xfrm>
              <a:off x="2838672" y="1422400"/>
              <a:ext cx="91427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47554" r="47565"/>
            <a:stretch/>
          </p:blipFill>
          <p:spPr>
            <a:xfrm>
              <a:off x="2505302" y="1282700"/>
              <a:ext cx="280800" cy="215900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42558" r="42549"/>
          <a:stretch/>
        </p:blipFill>
        <p:spPr>
          <a:xfrm>
            <a:off x="5707400" y="1431925"/>
            <a:ext cx="856800" cy="2159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134836" y="1955800"/>
            <a:ext cx="7001944" cy="1403092"/>
            <a:chOff x="1134836" y="1955800"/>
            <a:chExt cx="7001944" cy="140309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/>
            <a:srcRect l="38828" r="38142"/>
            <a:stretch/>
          </p:blipFill>
          <p:spPr>
            <a:xfrm>
              <a:off x="4483700" y="1955800"/>
              <a:ext cx="1324800" cy="6096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/>
            <a:srcRect l="31919" r="31287"/>
            <a:stretch/>
          </p:blipFill>
          <p:spPr>
            <a:xfrm>
              <a:off x="4439232" y="2698492"/>
              <a:ext cx="2116800" cy="66040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166364" y="2106592"/>
              <a:ext cx="3026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Arial"/>
                  <a:cs typeface="Arial"/>
                </a:rPr>
                <a:t>From the table of L.T.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95721" y="2018268"/>
              <a:ext cx="5410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cap="sm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(5)</a:t>
              </a:r>
              <a:endParaRPr lang="en-GB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4836" y="2839789"/>
              <a:ext cx="3026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Arial"/>
                  <a:cs typeface="Arial"/>
                </a:rPr>
                <a:t>The output in s-domain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95721" y="2794595"/>
              <a:ext cx="5410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cap="sm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(6)</a:t>
              </a:r>
              <a:endParaRPr lang="en-GB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71167" y="3491984"/>
            <a:ext cx="6965613" cy="2527300"/>
            <a:chOff x="1171167" y="3491984"/>
            <a:chExt cx="6965613" cy="25273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/>
            <a:srcRect l="27530" r="28162"/>
            <a:stretch/>
          </p:blipFill>
          <p:spPr>
            <a:xfrm>
              <a:off x="4375700" y="3491984"/>
              <a:ext cx="2548800" cy="5588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1171167" y="3572986"/>
              <a:ext cx="2341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Arial"/>
                  <a:cs typeface="Arial"/>
                </a:rPr>
                <a:t>In the time domain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95721" y="3570922"/>
              <a:ext cx="5410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cap="sm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(7)</a:t>
              </a:r>
              <a:endParaRPr lang="en-GB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358000" y="4076184"/>
              <a:ext cx="5252132" cy="1943100"/>
              <a:chOff x="2358000" y="4076184"/>
              <a:chExt cx="5252132" cy="194310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8"/>
              <a:srcRect l="47566" r="47553"/>
              <a:stretch/>
            </p:blipFill>
            <p:spPr>
              <a:xfrm>
                <a:off x="3346300" y="4076184"/>
                <a:ext cx="280800" cy="203200"/>
              </a:xfrm>
              <a:prstGeom prst="rect">
                <a:avLst/>
              </a:prstGeom>
            </p:spPr>
          </p:pic>
          <p:sp>
            <p:nvSpPr>
              <p:cNvPr id="19" name="AutoShape 23"/>
              <p:cNvSpPr>
                <a:spLocks noChangeShapeType="1"/>
              </p:cNvSpPr>
              <p:nvPr/>
            </p:nvSpPr>
            <p:spPr bwMode="auto">
              <a:xfrm>
                <a:off x="2492032" y="6006584"/>
                <a:ext cx="48006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AutoShape 22"/>
              <p:cNvSpPr>
                <a:spLocks noChangeShapeType="1"/>
              </p:cNvSpPr>
              <p:nvPr/>
            </p:nvSpPr>
            <p:spPr bwMode="auto">
              <a:xfrm flipV="1">
                <a:off x="3292132" y="4190484"/>
                <a:ext cx="1270" cy="18288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AutoShape 21"/>
              <p:cNvSpPr>
                <a:spLocks noChangeShapeType="1"/>
              </p:cNvSpPr>
              <p:nvPr/>
            </p:nvSpPr>
            <p:spPr bwMode="auto">
              <a:xfrm>
                <a:off x="3292132" y="5219184"/>
                <a:ext cx="38862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3292132" y="4393684"/>
                <a:ext cx="3867150" cy="1625600"/>
              </a:xfrm>
              <a:custGeom>
                <a:avLst/>
                <a:gdLst>
                  <a:gd name="T0" fmla="*/ 0 w 6090"/>
                  <a:gd name="T1" fmla="*/ 2560 h 2560"/>
                  <a:gd name="T2" fmla="*/ 495 w 6090"/>
                  <a:gd name="T3" fmla="*/ 1028 h 2560"/>
                  <a:gd name="T4" fmla="*/ 1695 w 6090"/>
                  <a:gd name="T5" fmla="*/ 248 h 2560"/>
                  <a:gd name="T6" fmla="*/ 3600 w 6090"/>
                  <a:gd name="T7" fmla="*/ 40 h 2560"/>
                  <a:gd name="T8" fmla="*/ 6090 w 6090"/>
                  <a:gd name="T9" fmla="*/ 8 h 2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0" h="2560">
                    <a:moveTo>
                      <a:pt x="0" y="2560"/>
                    </a:moveTo>
                    <a:cubicBezTo>
                      <a:pt x="82" y="2305"/>
                      <a:pt x="212" y="1413"/>
                      <a:pt x="495" y="1028"/>
                    </a:cubicBezTo>
                    <a:cubicBezTo>
                      <a:pt x="778" y="643"/>
                      <a:pt x="1178" y="413"/>
                      <a:pt x="1695" y="248"/>
                    </a:cubicBezTo>
                    <a:cubicBezTo>
                      <a:pt x="2212" y="83"/>
                      <a:pt x="2868" y="80"/>
                      <a:pt x="3600" y="40"/>
                    </a:cubicBezTo>
                    <a:cubicBezTo>
                      <a:pt x="4332" y="0"/>
                      <a:pt x="5571" y="15"/>
                      <a:pt x="6090" y="8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AutoShape 19"/>
              <p:cNvSpPr>
                <a:spLocks noChangeShapeType="1"/>
              </p:cNvSpPr>
              <p:nvPr/>
            </p:nvSpPr>
            <p:spPr bwMode="auto">
              <a:xfrm>
                <a:off x="3292132" y="4380984"/>
                <a:ext cx="388620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Text Box 16"/>
              <p:cNvSpPr txBox="1">
                <a:spLocks noChangeArrowheads="1"/>
              </p:cNvSpPr>
              <p:nvPr/>
            </p:nvSpPr>
            <p:spPr bwMode="auto">
              <a:xfrm>
                <a:off x="3863632" y="4584184"/>
                <a:ext cx="14859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</a:t>
                </a: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peed of rise depends upon </a:t>
                </a:r>
                <a:r>
                  <a:rPr kumimoji="0" lang="en-US" sz="1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</a:t>
                </a:r>
                <a:endParaRPr kumimoji="0" lang="en-US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 Box 15"/>
              <p:cNvSpPr txBox="1">
                <a:spLocks noChangeArrowheads="1"/>
              </p:cNvSpPr>
              <p:nvPr/>
            </p:nvSpPr>
            <p:spPr bwMode="auto">
              <a:xfrm>
                <a:off x="7038632" y="5676384"/>
                <a:ext cx="57150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AutoShape 13"/>
              <p:cNvSpPr>
                <a:spLocks noChangeShapeType="1"/>
              </p:cNvSpPr>
              <p:nvPr/>
            </p:nvSpPr>
            <p:spPr bwMode="auto">
              <a:xfrm flipH="1" flipV="1">
                <a:off x="6949732" y="4419084"/>
                <a:ext cx="8890" cy="8096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Text Box 12"/>
              <p:cNvSpPr txBox="1">
                <a:spLocks noChangeArrowheads="1"/>
              </p:cNvSpPr>
              <p:nvPr/>
            </p:nvSpPr>
            <p:spPr bwMode="auto">
              <a:xfrm>
                <a:off x="5921032" y="4546084"/>
                <a:ext cx="11430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</a:t>
                </a: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teady- </a:t>
                </a:r>
                <a:r>
                  <a:rPr lang="en-US" sz="1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</a:t>
                </a: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tate </a:t>
                </a:r>
                <a:r>
                  <a:rPr lang="en-US" sz="1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</a:t>
                </a: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rror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/>
              <a:srcRect l="47554" r="47565"/>
              <a:stretch/>
            </p:blipFill>
            <p:spPr>
              <a:xfrm>
                <a:off x="2925802" y="5130284"/>
                <a:ext cx="280800" cy="2159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/>
              <a:srcRect l="42576" r="43150"/>
              <a:stretch/>
            </p:blipFill>
            <p:spPr>
              <a:xfrm>
                <a:off x="2358000" y="4285734"/>
                <a:ext cx="820800" cy="215900"/>
              </a:xfrm>
              <a:prstGeom prst="rect">
                <a:avLst/>
              </a:prstGeom>
            </p:spPr>
          </p:pic>
        </p:grpSp>
      </p:grp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2F0AA225-CFC5-4100-B0AA-71778709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273E4E0B-E3DA-4D57-BF86-AFC6CD2E0BE4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31366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5135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2B5B61-0AFE-4FB7-91CB-AFD55633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DF87EB-9BAB-45E4-B4F2-91A8DBC13967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3105848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90"/>
                </a:solidFill>
                <a:latin typeface="Arial"/>
                <a:cs typeface="Arial"/>
              </a:rPr>
              <a:t>Hydraulic Position Control System under Standard Inputs</a:t>
            </a:r>
            <a:br>
              <a:rPr lang="en-US" dirty="0">
                <a:solidFill>
                  <a:srgbClr val="000090"/>
                </a:solidFill>
                <a:latin typeface="Arial"/>
                <a:cs typeface="Arial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return to this model in a later lecture to go through:</a:t>
            </a:r>
          </a:p>
          <a:p>
            <a:pPr lvl="1"/>
            <a:r>
              <a:rPr lang="en-GB" dirty="0"/>
              <a:t>Using the Final Value Theorem to calculate the steady state response and steady state error</a:t>
            </a:r>
          </a:p>
          <a:p>
            <a:pPr lvl="1"/>
            <a:r>
              <a:rPr lang="en-GB" dirty="0"/>
              <a:t>Examining the system’s response to a ramp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MM2DYN Dynamics: Control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33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2</a:t>
            </a:r>
            <a:r>
              <a:rPr lang="en-GB" baseline="30000" dirty="0">
                <a:solidFill>
                  <a:srgbClr val="0000CC"/>
                </a:solidFill>
              </a:rPr>
              <a:t>nd</a:t>
            </a:r>
            <a:r>
              <a:rPr lang="en-GB" dirty="0">
                <a:solidFill>
                  <a:srgbClr val="0000CC"/>
                </a:solidFill>
              </a:rPr>
              <a:t> Order Control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order systems are </a:t>
            </a:r>
          </a:p>
          <a:p>
            <a:pPr lvl="1"/>
            <a:r>
              <a:rPr lang="en-GB" dirty="0"/>
              <a:t>Reliable</a:t>
            </a:r>
          </a:p>
          <a:p>
            <a:pPr lvl="1"/>
            <a:r>
              <a:rPr lang="en-GB" dirty="0"/>
              <a:t>Non-oscillatory</a:t>
            </a:r>
          </a:p>
          <a:p>
            <a:pPr lvl="1"/>
            <a:r>
              <a:rPr lang="en-GB" dirty="0"/>
              <a:t>Slower than 2</a:t>
            </a:r>
            <a:r>
              <a:rPr lang="en-GB" baseline="30000" dirty="0"/>
              <a:t>nd</a:t>
            </a:r>
            <a:r>
              <a:rPr lang="en-GB" dirty="0"/>
              <a:t> order</a:t>
            </a:r>
          </a:p>
          <a:p>
            <a:r>
              <a:rPr lang="en-GB" dirty="0"/>
              <a:t>Hydraulics are slow and heavy</a:t>
            </a:r>
          </a:p>
          <a:p>
            <a:r>
              <a:rPr lang="en-GB" dirty="0"/>
              <a:t>How do they do this?</a:t>
            </a:r>
          </a:p>
          <a:p>
            <a:pPr lvl="1"/>
            <a:r>
              <a:rPr lang="en-GB" dirty="0">
                <a:hlinkClick r:id="rId2"/>
              </a:rPr>
              <a:t>https://www.youtube.com/watch?v=U4y1grtRLDs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err="1"/>
              <a:t>A.C.Ritchie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MM2DYN Dynamics: Control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2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2</a:t>
            </a:r>
            <a:r>
              <a:rPr lang="en-GB" baseline="30000" dirty="0">
                <a:solidFill>
                  <a:srgbClr val="0000CC"/>
                </a:solidFill>
              </a:rPr>
              <a:t>nd</a:t>
            </a:r>
            <a:r>
              <a:rPr lang="en-GB" dirty="0">
                <a:solidFill>
                  <a:srgbClr val="0000CC"/>
                </a:solidFill>
              </a:rPr>
              <a:t> Order Control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examples – electro-mechanical position control</a:t>
            </a:r>
          </a:p>
          <a:p>
            <a:pPr lvl="1"/>
            <a:r>
              <a:rPr lang="en-GB" dirty="0"/>
              <a:t>Power steering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n-degree of freedom robots</a:t>
            </a:r>
          </a:p>
          <a:p>
            <a:pPr lvl="1"/>
            <a:r>
              <a:rPr lang="en-GB" dirty="0"/>
              <a:t>…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A.C Ritchie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27</a:t>
            </a:fld>
            <a:endParaRPr lang="en-US" dirty="0"/>
          </a:p>
        </p:txBody>
      </p:sp>
      <p:pic>
        <p:nvPicPr>
          <p:cNvPr id="1026" name="Picture 2" descr="Image result for electric power stee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1" b="28841"/>
          <a:stretch/>
        </p:blipFill>
        <p:spPr bwMode="auto">
          <a:xfrm>
            <a:off x="1250302" y="2006081"/>
            <a:ext cx="6774024" cy="26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9037" y="3956180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 courtesy of Bosch AG</a:t>
            </a:r>
          </a:p>
        </p:txBody>
      </p:sp>
    </p:spTree>
    <p:extLst>
      <p:ext uri="{BB962C8B-B14F-4D97-AF65-F5344CB8AC3E}">
        <p14:creationId xmlns:p14="http://schemas.microsoft.com/office/powerpoint/2010/main" val="2774309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Order Control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What is meant by “Second order systems”?</a:t>
                </a:r>
              </a:p>
              <a:p>
                <a:r>
                  <a:rPr lang="en-GB" dirty="0"/>
                  <a:t>You will be familiar with 2</a:t>
                </a:r>
                <a:r>
                  <a:rPr lang="en-GB" baseline="30000" dirty="0"/>
                  <a:t>nd</a:t>
                </a:r>
                <a:r>
                  <a:rPr lang="en-GB" dirty="0"/>
                  <a:t> order differential equations and their solutions: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2 real roots (overdamped)</a:t>
                </a:r>
              </a:p>
              <a:p>
                <a:pPr lvl="1"/>
                <a:r>
                  <a:rPr lang="en-GB" dirty="0"/>
                  <a:t>1 root (critically damped)</a:t>
                </a:r>
              </a:p>
              <a:p>
                <a:pPr lvl="1"/>
                <a:r>
                  <a:rPr lang="en-GB" dirty="0"/>
                  <a:t>2 complex roots (underdamped)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28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A9E78F-3E72-47E7-AA75-8BAF795AB7D7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533004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3232" y="299452"/>
            <a:ext cx="6369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Example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: Electro-Mechanical Position Control System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33132" y="4378943"/>
            <a:ext cx="7210768" cy="1437657"/>
            <a:chOff x="1133132" y="4378943"/>
            <a:chExt cx="7210768" cy="1437657"/>
          </a:xfrm>
        </p:grpSpPr>
        <p:sp>
          <p:nvSpPr>
            <p:cNvPr id="8" name="Rectangle 7"/>
            <p:cNvSpPr/>
            <p:nvPr/>
          </p:nvSpPr>
          <p:spPr>
            <a:xfrm>
              <a:off x="1133132" y="4378943"/>
              <a:ext cx="6319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/>
                  <a:cs typeface="Arial"/>
                </a:rPr>
                <a:t>It will be shown that the </a:t>
              </a:r>
              <a:r>
                <a:rPr lang="en-GB" b="1" dirty="0">
                  <a:latin typeface="Arial"/>
                  <a:cs typeface="Arial"/>
                </a:rPr>
                <a:t>transfer function </a:t>
              </a:r>
              <a:r>
                <a:rPr lang="en-GB" dirty="0">
                  <a:latin typeface="Arial"/>
                  <a:cs typeface="Arial"/>
                </a:rPr>
                <a:t>may be written as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66172" y="5306218"/>
              <a:ext cx="2077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  <a:r>
                <a:rPr lang="en-GB" baseline="30000" dirty="0">
                  <a:solidFill>
                    <a:srgbClr val="FF0000"/>
                  </a:solidFill>
                  <a:latin typeface="Arial"/>
                  <a:cs typeface="Arial"/>
                </a:rPr>
                <a:t>nd</a:t>
              </a:r>
              <a:r>
                <a:rPr lang="en-GB" dirty="0">
                  <a:solidFill>
                    <a:srgbClr val="FF0000"/>
                  </a:solidFill>
                  <a:latin typeface="Arial"/>
                  <a:cs typeface="Arial"/>
                </a:rPr>
                <a:t> order system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5031" r="24409"/>
            <a:stretch/>
          </p:blipFill>
          <p:spPr>
            <a:xfrm>
              <a:off x="3077600" y="4978400"/>
              <a:ext cx="2908800" cy="8382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029035" y="938540"/>
            <a:ext cx="5096028" cy="3341964"/>
            <a:chOff x="1952835" y="1738640"/>
            <a:chExt cx="5096028" cy="334196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699000" y="2279650"/>
              <a:ext cx="971550" cy="4889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124450" y="2038350"/>
              <a:ext cx="971550" cy="4889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670550" y="2524125"/>
              <a:ext cx="438150" cy="2444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670550" y="3502025"/>
              <a:ext cx="438150" cy="2444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670550" y="2768600"/>
              <a:ext cx="0" cy="9842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99175" y="2524125"/>
              <a:ext cx="0" cy="9842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692650" y="2044700"/>
              <a:ext cx="438150" cy="2444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699000" y="2279650"/>
              <a:ext cx="0" cy="8509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794250" y="3305175"/>
              <a:ext cx="876300" cy="4381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79750" y="3556000"/>
              <a:ext cx="527050" cy="2667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30575" y="3422650"/>
              <a:ext cx="527050" cy="2667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76575" y="4105275"/>
              <a:ext cx="527050" cy="2667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603625" y="3822700"/>
              <a:ext cx="0" cy="5492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857625" y="3695700"/>
              <a:ext cx="0" cy="5492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606800" y="3692526"/>
              <a:ext cx="263525" cy="13017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597275" y="4238625"/>
              <a:ext cx="263525" cy="13017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079750" y="3429000"/>
              <a:ext cx="263525" cy="13017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086100" y="3559175"/>
              <a:ext cx="0" cy="5492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30"/>
            <p:cNvSpPr/>
            <p:nvPr/>
          </p:nvSpPr>
          <p:spPr>
            <a:xfrm>
              <a:off x="3681940" y="3227069"/>
              <a:ext cx="886883" cy="637963"/>
            </a:xfrm>
            <a:prstGeom prst="arc">
              <a:avLst>
                <a:gd name="adj1" fmla="val 17082908"/>
                <a:gd name="adj2" fmla="val 622408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905250" y="3360169"/>
              <a:ext cx="460288" cy="408509"/>
            </a:xfrm>
            <a:custGeom>
              <a:avLst/>
              <a:gdLst>
                <a:gd name="connsiteX0" fmla="*/ 39659 w 447076"/>
                <a:gd name="connsiteY0" fmla="*/ 5331 h 408952"/>
                <a:gd name="connsiteX1" fmla="*/ 185709 w 447076"/>
                <a:gd name="connsiteY1" fmla="*/ 11681 h 408952"/>
                <a:gd name="connsiteX2" fmla="*/ 325409 w 447076"/>
                <a:gd name="connsiteY2" fmla="*/ 91056 h 408952"/>
                <a:gd name="connsiteX3" fmla="*/ 395259 w 447076"/>
                <a:gd name="connsiteY3" fmla="*/ 179956 h 408952"/>
                <a:gd name="connsiteX4" fmla="*/ 442884 w 447076"/>
                <a:gd name="connsiteY4" fmla="*/ 256156 h 408952"/>
                <a:gd name="connsiteX5" fmla="*/ 442884 w 447076"/>
                <a:gd name="connsiteY5" fmla="*/ 329181 h 408952"/>
                <a:gd name="connsiteX6" fmla="*/ 427009 w 447076"/>
                <a:gd name="connsiteY6" fmla="*/ 379981 h 408952"/>
                <a:gd name="connsiteX7" fmla="*/ 379384 w 447076"/>
                <a:gd name="connsiteY7" fmla="*/ 405381 h 408952"/>
                <a:gd name="connsiteX8" fmla="*/ 249209 w 447076"/>
                <a:gd name="connsiteY8" fmla="*/ 402206 h 408952"/>
                <a:gd name="connsiteX9" fmla="*/ 134909 w 447076"/>
                <a:gd name="connsiteY9" fmla="*/ 345056 h 408952"/>
                <a:gd name="connsiteX10" fmla="*/ 65059 w 447076"/>
                <a:gd name="connsiteY10" fmla="*/ 256156 h 408952"/>
                <a:gd name="connsiteX11" fmla="*/ 26959 w 447076"/>
                <a:gd name="connsiteY11" fmla="*/ 199006 h 408952"/>
                <a:gd name="connsiteX12" fmla="*/ 14259 w 447076"/>
                <a:gd name="connsiteY12" fmla="*/ 116456 h 408952"/>
                <a:gd name="connsiteX13" fmla="*/ 1559 w 447076"/>
                <a:gd name="connsiteY13" fmla="*/ 59306 h 408952"/>
                <a:gd name="connsiteX14" fmla="*/ 39659 w 447076"/>
                <a:gd name="connsiteY14" fmla="*/ 5331 h 408952"/>
                <a:gd name="connsiteX0" fmla="*/ 39659 w 445939"/>
                <a:gd name="connsiteY0" fmla="*/ 5331 h 408952"/>
                <a:gd name="connsiteX1" fmla="*/ 185709 w 445939"/>
                <a:gd name="connsiteY1" fmla="*/ 11681 h 408952"/>
                <a:gd name="connsiteX2" fmla="*/ 325409 w 445939"/>
                <a:gd name="connsiteY2" fmla="*/ 91056 h 408952"/>
                <a:gd name="connsiteX3" fmla="*/ 411134 w 445939"/>
                <a:gd name="connsiteY3" fmla="*/ 176781 h 408952"/>
                <a:gd name="connsiteX4" fmla="*/ 442884 w 445939"/>
                <a:gd name="connsiteY4" fmla="*/ 256156 h 408952"/>
                <a:gd name="connsiteX5" fmla="*/ 442884 w 445939"/>
                <a:gd name="connsiteY5" fmla="*/ 329181 h 408952"/>
                <a:gd name="connsiteX6" fmla="*/ 427009 w 445939"/>
                <a:gd name="connsiteY6" fmla="*/ 379981 h 408952"/>
                <a:gd name="connsiteX7" fmla="*/ 379384 w 445939"/>
                <a:gd name="connsiteY7" fmla="*/ 405381 h 408952"/>
                <a:gd name="connsiteX8" fmla="*/ 249209 w 445939"/>
                <a:gd name="connsiteY8" fmla="*/ 402206 h 408952"/>
                <a:gd name="connsiteX9" fmla="*/ 134909 w 445939"/>
                <a:gd name="connsiteY9" fmla="*/ 345056 h 408952"/>
                <a:gd name="connsiteX10" fmla="*/ 65059 w 445939"/>
                <a:gd name="connsiteY10" fmla="*/ 256156 h 408952"/>
                <a:gd name="connsiteX11" fmla="*/ 26959 w 445939"/>
                <a:gd name="connsiteY11" fmla="*/ 199006 h 408952"/>
                <a:gd name="connsiteX12" fmla="*/ 14259 w 445939"/>
                <a:gd name="connsiteY12" fmla="*/ 116456 h 408952"/>
                <a:gd name="connsiteX13" fmla="*/ 1559 w 445939"/>
                <a:gd name="connsiteY13" fmla="*/ 59306 h 408952"/>
                <a:gd name="connsiteX14" fmla="*/ 39659 w 445939"/>
                <a:gd name="connsiteY14" fmla="*/ 5331 h 408952"/>
                <a:gd name="connsiteX0" fmla="*/ 42107 w 448387"/>
                <a:gd name="connsiteY0" fmla="*/ 5331 h 408952"/>
                <a:gd name="connsiteX1" fmla="*/ 188157 w 448387"/>
                <a:gd name="connsiteY1" fmla="*/ 11681 h 408952"/>
                <a:gd name="connsiteX2" fmla="*/ 327857 w 448387"/>
                <a:gd name="connsiteY2" fmla="*/ 91056 h 408952"/>
                <a:gd name="connsiteX3" fmla="*/ 413582 w 448387"/>
                <a:gd name="connsiteY3" fmla="*/ 176781 h 408952"/>
                <a:gd name="connsiteX4" fmla="*/ 445332 w 448387"/>
                <a:gd name="connsiteY4" fmla="*/ 256156 h 408952"/>
                <a:gd name="connsiteX5" fmla="*/ 445332 w 448387"/>
                <a:gd name="connsiteY5" fmla="*/ 329181 h 408952"/>
                <a:gd name="connsiteX6" fmla="*/ 429457 w 448387"/>
                <a:gd name="connsiteY6" fmla="*/ 379981 h 408952"/>
                <a:gd name="connsiteX7" fmla="*/ 381832 w 448387"/>
                <a:gd name="connsiteY7" fmla="*/ 405381 h 408952"/>
                <a:gd name="connsiteX8" fmla="*/ 251657 w 448387"/>
                <a:gd name="connsiteY8" fmla="*/ 402206 h 408952"/>
                <a:gd name="connsiteX9" fmla="*/ 137357 w 448387"/>
                <a:gd name="connsiteY9" fmla="*/ 345056 h 408952"/>
                <a:gd name="connsiteX10" fmla="*/ 67507 w 448387"/>
                <a:gd name="connsiteY10" fmla="*/ 256156 h 408952"/>
                <a:gd name="connsiteX11" fmla="*/ 29407 w 448387"/>
                <a:gd name="connsiteY11" fmla="*/ 199006 h 408952"/>
                <a:gd name="connsiteX12" fmla="*/ 4007 w 448387"/>
                <a:gd name="connsiteY12" fmla="*/ 116456 h 408952"/>
                <a:gd name="connsiteX13" fmla="*/ 4007 w 448387"/>
                <a:gd name="connsiteY13" fmla="*/ 59306 h 408952"/>
                <a:gd name="connsiteX14" fmla="*/ 42107 w 448387"/>
                <a:gd name="connsiteY14" fmla="*/ 5331 h 408952"/>
                <a:gd name="connsiteX0" fmla="*/ 42107 w 448387"/>
                <a:gd name="connsiteY0" fmla="*/ 5331 h 408952"/>
                <a:gd name="connsiteX1" fmla="*/ 188157 w 448387"/>
                <a:gd name="connsiteY1" fmla="*/ 11681 h 408952"/>
                <a:gd name="connsiteX2" fmla="*/ 327857 w 448387"/>
                <a:gd name="connsiteY2" fmla="*/ 91056 h 408952"/>
                <a:gd name="connsiteX3" fmla="*/ 413582 w 448387"/>
                <a:gd name="connsiteY3" fmla="*/ 176781 h 408952"/>
                <a:gd name="connsiteX4" fmla="*/ 445332 w 448387"/>
                <a:gd name="connsiteY4" fmla="*/ 256156 h 408952"/>
                <a:gd name="connsiteX5" fmla="*/ 445332 w 448387"/>
                <a:gd name="connsiteY5" fmla="*/ 329181 h 408952"/>
                <a:gd name="connsiteX6" fmla="*/ 429457 w 448387"/>
                <a:gd name="connsiteY6" fmla="*/ 379981 h 408952"/>
                <a:gd name="connsiteX7" fmla="*/ 381832 w 448387"/>
                <a:gd name="connsiteY7" fmla="*/ 405381 h 408952"/>
                <a:gd name="connsiteX8" fmla="*/ 251657 w 448387"/>
                <a:gd name="connsiteY8" fmla="*/ 402206 h 408952"/>
                <a:gd name="connsiteX9" fmla="*/ 137357 w 448387"/>
                <a:gd name="connsiteY9" fmla="*/ 345056 h 408952"/>
                <a:gd name="connsiteX10" fmla="*/ 51632 w 448387"/>
                <a:gd name="connsiteY10" fmla="*/ 256156 h 408952"/>
                <a:gd name="connsiteX11" fmla="*/ 29407 w 448387"/>
                <a:gd name="connsiteY11" fmla="*/ 199006 h 408952"/>
                <a:gd name="connsiteX12" fmla="*/ 4007 w 448387"/>
                <a:gd name="connsiteY12" fmla="*/ 116456 h 408952"/>
                <a:gd name="connsiteX13" fmla="*/ 4007 w 448387"/>
                <a:gd name="connsiteY13" fmla="*/ 59306 h 408952"/>
                <a:gd name="connsiteX14" fmla="*/ 42107 w 448387"/>
                <a:gd name="connsiteY14" fmla="*/ 5331 h 408952"/>
                <a:gd name="connsiteX0" fmla="*/ 42107 w 448387"/>
                <a:gd name="connsiteY0" fmla="*/ 5331 h 408952"/>
                <a:gd name="connsiteX1" fmla="*/ 188157 w 448387"/>
                <a:gd name="connsiteY1" fmla="*/ 11681 h 408952"/>
                <a:gd name="connsiteX2" fmla="*/ 327857 w 448387"/>
                <a:gd name="connsiteY2" fmla="*/ 91056 h 408952"/>
                <a:gd name="connsiteX3" fmla="*/ 413582 w 448387"/>
                <a:gd name="connsiteY3" fmla="*/ 176781 h 408952"/>
                <a:gd name="connsiteX4" fmla="*/ 445332 w 448387"/>
                <a:gd name="connsiteY4" fmla="*/ 256156 h 408952"/>
                <a:gd name="connsiteX5" fmla="*/ 445332 w 448387"/>
                <a:gd name="connsiteY5" fmla="*/ 329181 h 408952"/>
                <a:gd name="connsiteX6" fmla="*/ 429457 w 448387"/>
                <a:gd name="connsiteY6" fmla="*/ 379981 h 408952"/>
                <a:gd name="connsiteX7" fmla="*/ 381832 w 448387"/>
                <a:gd name="connsiteY7" fmla="*/ 405381 h 408952"/>
                <a:gd name="connsiteX8" fmla="*/ 251657 w 448387"/>
                <a:gd name="connsiteY8" fmla="*/ 402206 h 408952"/>
                <a:gd name="connsiteX9" fmla="*/ 137357 w 448387"/>
                <a:gd name="connsiteY9" fmla="*/ 345056 h 408952"/>
                <a:gd name="connsiteX10" fmla="*/ 51632 w 448387"/>
                <a:gd name="connsiteY10" fmla="*/ 256156 h 408952"/>
                <a:gd name="connsiteX11" fmla="*/ 16707 w 448387"/>
                <a:gd name="connsiteY11" fmla="*/ 199006 h 408952"/>
                <a:gd name="connsiteX12" fmla="*/ 4007 w 448387"/>
                <a:gd name="connsiteY12" fmla="*/ 116456 h 408952"/>
                <a:gd name="connsiteX13" fmla="*/ 4007 w 448387"/>
                <a:gd name="connsiteY13" fmla="*/ 59306 h 408952"/>
                <a:gd name="connsiteX14" fmla="*/ 42107 w 448387"/>
                <a:gd name="connsiteY14" fmla="*/ 5331 h 408952"/>
                <a:gd name="connsiteX0" fmla="*/ 51925 w 458205"/>
                <a:gd name="connsiteY0" fmla="*/ 5331 h 408952"/>
                <a:gd name="connsiteX1" fmla="*/ 197975 w 458205"/>
                <a:gd name="connsiteY1" fmla="*/ 11681 h 408952"/>
                <a:gd name="connsiteX2" fmla="*/ 337675 w 458205"/>
                <a:gd name="connsiteY2" fmla="*/ 91056 h 408952"/>
                <a:gd name="connsiteX3" fmla="*/ 423400 w 458205"/>
                <a:gd name="connsiteY3" fmla="*/ 176781 h 408952"/>
                <a:gd name="connsiteX4" fmla="*/ 455150 w 458205"/>
                <a:gd name="connsiteY4" fmla="*/ 256156 h 408952"/>
                <a:gd name="connsiteX5" fmla="*/ 455150 w 458205"/>
                <a:gd name="connsiteY5" fmla="*/ 329181 h 408952"/>
                <a:gd name="connsiteX6" fmla="*/ 439275 w 458205"/>
                <a:gd name="connsiteY6" fmla="*/ 379981 h 408952"/>
                <a:gd name="connsiteX7" fmla="*/ 391650 w 458205"/>
                <a:gd name="connsiteY7" fmla="*/ 405381 h 408952"/>
                <a:gd name="connsiteX8" fmla="*/ 261475 w 458205"/>
                <a:gd name="connsiteY8" fmla="*/ 402206 h 408952"/>
                <a:gd name="connsiteX9" fmla="*/ 147175 w 458205"/>
                <a:gd name="connsiteY9" fmla="*/ 345056 h 408952"/>
                <a:gd name="connsiteX10" fmla="*/ 61450 w 458205"/>
                <a:gd name="connsiteY10" fmla="*/ 256156 h 408952"/>
                <a:gd name="connsiteX11" fmla="*/ 26525 w 458205"/>
                <a:gd name="connsiteY11" fmla="*/ 199006 h 408952"/>
                <a:gd name="connsiteX12" fmla="*/ 1125 w 458205"/>
                <a:gd name="connsiteY12" fmla="*/ 116456 h 408952"/>
                <a:gd name="connsiteX13" fmla="*/ 13825 w 458205"/>
                <a:gd name="connsiteY13" fmla="*/ 59306 h 408952"/>
                <a:gd name="connsiteX14" fmla="*/ 51925 w 458205"/>
                <a:gd name="connsiteY14" fmla="*/ 5331 h 408952"/>
                <a:gd name="connsiteX0" fmla="*/ 57855 w 464135"/>
                <a:gd name="connsiteY0" fmla="*/ 5331 h 408952"/>
                <a:gd name="connsiteX1" fmla="*/ 203905 w 464135"/>
                <a:gd name="connsiteY1" fmla="*/ 11681 h 408952"/>
                <a:gd name="connsiteX2" fmla="*/ 343605 w 464135"/>
                <a:gd name="connsiteY2" fmla="*/ 91056 h 408952"/>
                <a:gd name="connsiteX3" fmla="*/ 429330 w 464135"/>
                <a:gd name="connsiteY3" fmla="*/ 176781 h 408952"/>
                <a:gd name="connsiteX4" fmla="*/ 461080 w 464135"/>
                <a:gd name="connsiteY4" fmla="*/ 256156 h 408952"/>
                <a:gd name="connsiteX5" fmla="*/ 461080 w 464135"/>
                <a:gd name="connsiteY5" fmla="*/ 329181 h 408952"/>
                <a:gd name="connsiteX6" fmla="*/ 445205 w 464135"/>
                <a:gd name="connsiteY6" fmla="*/ 379981 h 408952"/>
                <a:gd name="connsiteX7" fmla="*/ 397580 w 464135"/>
                <a:gd name="connsiteY7" fmla="*/ 405381 h 408952"/>
                <a:gd name="connsiteX8" fmla="*/ 267405 w 464135"/>
                <a:gd name="connsiteY8" fmla="*/ 402206 h 408952"/>
                <a:gd name="connsiteX9" fmla="*/ 153105 w 464135"/>
                <a:gd name="connsiteY9" fmla="*/ 345056 h 408952"/>
                <a:gd name="connsiteX10" fmla="*/ 67380 w 464135"/>
                <a:gd name="connsiteY10" fmla="*/ 256156 h 408952"/>
                <a:gd name="connsiteX11" fmla="*/ 32455 w 464135"/>
                <a:gd name="connsiteY11" fmla="*/ 199006 h 408952"/>
                <a:gd name="connsiteX12" fmla="*/ 7055 w 464135"/>
                <a:gd name="connsiteY12" fmla="*/ 116456 h 408952"/>
                <a:gd name="connsiteX13" fmla="*/ 3880 w 464135"/>
                <a:gd name="connsiteY13" fmla="*/ 59306 h 408952"/>
                <a:gd name="connsiteX14" fmla="*/ 57855 w 464135"/>
                <a:gd name="connsiteY14" fmla="*/ 5331 h 408952"/>
                <a:gd name="connsiteX0" fmla="*/ 52917 w 459197"/>
                <a:gd name="connsiteY0" fmla="*/ 4020 h 407641"/>
                <a:gd name="connsiteX1" fmla="*/ 198967 w 459197"/>
                <a:gd name="connsiteY1" fmla="*/ 10370 h 407641"/>
                <a:gd name="connsiteX2" fmla="*/ 338667 w 459197"/>
                <a:gd name="connsiteY2" fmla="*/ 89745 h 407641"/>
                <a:gd name="connsiteX3" fmla="*/ 424392 w 459197"/>
                <a:gd name="connsiteY3" fmla="*/ 175470 h 407641"/>
                <a:gd name="connsiteX4" fmla="*/ 456142 w 459197"/>
                <a:gd name="connsiteY4" fmla="*/ 254845 h 407641"/>
                <a:gd name="connsiteX5" fmla="*/ 456142 w 459197"/>
                <a:gd name="connsiteY5" fmla="*/ 327870 h 407641"/>
                <a:gd name="connsiteX6" fmla="*/ 440267 w 459197"/>
                <a:gd name="connsiteY6" fmla="*/ 378670 h 407641"/>
                <a:gd name="connsiteX7" fmla="*/ 392642 w 459197"/>
                <a:gd name="connsiteY7" fmla="*/ 404070 h 407641"/>
                <a:gd name="connsiteX8" fmla="*/ 262467 w 459197"/>
                <a:gd name="connsiteY8" fmla="*/ 400895 h 407641"/>
                <a:gd name="connsiteX9" fmla="*/ 148167 w 459197"/>
                <a:gd name="connsiteY9" fmla="*/ 343745 h 407641"/>
                <a:gd name="connsiteX10" fmla="*/ 62442 w 459197"/>
                <a:gd name="connsiteY10" fmla="*/ 254845 h 407641"/>
                <a:gd name="connsiteX11" fmla="*/ 27517 w 459197"/>
                <a:gd name="connsiteY11" fmla="*/ 197695 h 407641"/>
                <a:gd name="connsiteX12" fmla="*/ 2117 w 459197"/>
                <a:gd name="connsiteY12" fmla="*/ 115145 h 407641"/>
                <a:gd name="connsiteX13" fmla="*/ 8467 w 459197"/>
                <a:gd name="connsiteY13" fmla="*/ 38945 h 407641"/>
                <a:gd name="connsiteX14" fmla="*/ 52917 w 459197"/>
                <a:gd name="connsiteY14" fmla="*/ 4020 h 407641"/>
                <a:gd name="connsiteX0" fmla="*/ 54008 w 460288"/>
                <a:gd name="connsiteY0" fmla="*/ 4888 h 408509"/>
                <a:gd name="connsiteX1" fmla="*/ 200058 w 460288"/>
                <a:gd name="connsiteY1" fmla="*/ 11238 h 408509"/>
                <a:gd name="connsiteX2" fmla="*/ 339758 w 460288"/>
                <a:gd name="connsiteY2" fmla="*/ 90613 h 408509"/>
                <a:gd name="connsiteX3" fmla="*/ 425483 w 460288"/>
                <a:gd name="connsiteY3" fmla="*/ 176338 h 408509"/>
                <a:gd name="connsiteX4" fmla="*/ 457233 w 460288"/>
                <a:gd name="connsiteY4" fmla="*/ 255713 h 408509"/>
                <a:gd name="connsiteX5" fmla="*/ 457233 w 460288"/>
                <a:gd name="connsiteY5" fmla="*/ 328738 h 408509"/>
                <a:gd name="connsiteX6" fmla="*/ 441358 w 460288"/>
                <a:gd name="connsiteY6" fmla="*/ 379538 h 408509"/>
                <a:gd name="connsiteX7" fmla="*/ 393733 w 460288"/>
                <a:gd name="connsiteY7" fmla="*/ 404938 h 408509"/>
                <a:gd name="connsiteX8" fmla="*/ 263558 w 460288"/>
                <a:gd name="connsiteY8" fmla="*/ 401763 h 408509"/>
                <a:gd name="connsiteX9" fmla="*/ 149258 w 460288"/>
                <a:gd name="connsiteY9" fmla="*/ 344613 h 408509"/>
                <a:gd name="connsiteX10" fmla="*/ 63533 w 460288"/>
                <a:gd name="connsiteY10" fmla="*/ 255713 h 408509"/>
                <a:gd name="connsiteX11" fmla="*/ 28608 w 460288"/>
                <a:gd name="connsiteY11" fmla="*/ 198563 h 408509"/>
                <a:gd name="connsiteX12" fmla="*/ 3208 w 460288"/>
                <a:gd name="connsiteY12" fmla="*/ 116013 h 408509"/>
                <a:gd name="connsiteX13" fmla="*/ 6383 w 460288"/>
                <a:gd name="connsiteY13" fmla="*/ 52513 h 408509"/>
                <a:gd name="connsiteX14" fmla="*/ 54008 w 460288"/>
                <a:gd name="connsiteY14" fmla="*/ 4888 h 40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0288" h="408509">
                  <a:moveTo>
                    <a:pt x="54008" y="4888"/>
                  </a:moveTo>
                  <a:cubicBezTo>
                    <a:pt x="86287" y="-1991"/>
                    <a:pt x="152433" y="-3049"/>
                    <a:pt x="200058" y="11238"/>
                  </a:cubicBezTo>
                  <a:cubicBezTo>
                    <a:pt x="247683" y="25525"/>
                    <a:pt x="302187" y="63096"/>
                    <a:pt x="339758" y="90613"/>
                  </a:cubicBezTo>
                  <a:cubicBezTo>
                    <a:pt x="377329" y="118130"/>
                    <a:pt x="405904" y="148821"/>
                    <a:pt x="425483" y="176338"/>
                  </a:cubicBezTo>
                  <a:cubicBezTo>
                    <a:pt x="445062" y="203855"/>
                    <a:pt x="451941" y="230313"/>
                    <a:pt x="457233" y="255713"/>
                  </a:cubicBezTo>
                  <a:cubicBezTo>
                    <a:pt x="462525" y="281113"/>
                    <a:pt x="459879" y="308101"/>
                    <a:pt x="457233" y="328738"/>
                  </a:cubicBezTo>
                  <a:cubicBezTo>
                    <a:pt x="454587" y="349375"/>
                    <a:pt x="451941" y="366838"/>
                    <a:pt x="441358" y="379538"/>
                  </a:cubicBezTo>
                  <a:cubicBezTo>
                    <a:pt x="430775" y="392238"/>
                    <a:pt x="423366" y="401234"/>
                    <a:pt x="393733" y="404938"/>
                  </a:cubicBezTo>
                  <a:cubicBezTo>
                    <a:pt x="364100" y="408642"/>
                    <a:pt x="304304" y="411817"/>
                    <a:pt x="263558" y="401763"/>
                  </a:cubicBezTo>
                  <a:cubicBezTo>
                    <a:pt x="222812" y="391709"/>
                    <a:pt x="182596" y="368955"/>
                    <a:pt x="149258" y="344613"/>
                  </a:cubicBezTo>
                  <a:cubicBezTo>
                    <a:pt x="115920" y="320271"/>
                    <a:pt x="83641" y="280055"/>
                    <a:pt x="63533" y="255713"/>
                  </a:cubicBezTo>
                  <a:cubicBezTo>
                    <a:pt x="43425" y="231371"/>
                    <a:pt x="38662" y="221846"/>
                    <a:pt x="28608" y="198563"/>
                  </a:cubicBezTo>
                  <a:cubicBezTo>
                    <a:pt x="18554" y="175280"/>
                    <a:pt x="7441" y="139296"/>
                    <a:pt x="3208" y="116013"/>
                  </a:cubicBezTo>
                  <a:cubicBezTo>
                    <a:pt x="-1025" y="92730"/>
                    <a:pt x="-2084" y="71034"/>
                    <a:pt x="6383" y="52513"/>
                  </a:cubicBezTo>
                  <a:cubicBezTo>
                    <a:pt x="14850" y="33992"/>
                    <a:pt x="21729" y="11767"/>
                    <a:pt x="54008" y="4888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87738" y="4105276"/>
              <a:ext cx="193675" cy="146050"/>
            </a:xfrm>
            <a:custGeom>
              <a:avLst/>
              <a:gdLst>
                <a:gd name="connsiteX0" fmla="*/ 39659 w 447076"/>
                <a:gd name="connsiteY0" fmla="*/ 5331 h 408952"/>
                <a:gd name="connsiteX1" fmla="*/ 185709 w 447076"/>
                <a:gd name="connsiteY1" fmla="*/ 11681 h 408952"/>
                <a:gd name="connsiteX2" fmla="*/ 325409 w 447076"/>
                <a:gd name="connsiteY2" fmla="*/ 91056 h 408952"/>
                <a:gd name="connsiteX3" fmla="*/ 395259 w 447076"/>
                <a:gd name="connsiteY3" fmla="*/ 179956 h 408952"/>
                <a:gd name="connsiteX4" fmla="*/ 442884 w 447076"/>
                <a:gd name="connsiteY4" fmla="*/ 256156 h 408952"/>
                <a:gd name="connsiteX5" fmla="*/ 442884 w 447076"/>
                <a:gd name="connsiteY5" fmla="*/ 329181 h 408952"/>
                <a:gd name="connsiteX6" fmla="*/ 427009 w 447076"/>
                <a:gd name="connsiteY6" fmla="*/ 379981 h 408952"/>
                <a:gd name="connsiteX7" fmla="*/ 379384 w 447076"/>
                <a:gd name="connsiteY7" fmla="*/ 405381 h 408952"/>
                <a:gd name="connsiteX8" fmla="*/ 249209 w 447076"/>
                <a:gd name="connsiteY8" fmla="*/ 402206 h 408952"/>
                <a:gd name="connsiteX9" fmla="*/ 134909 w 447076"/>
                <a:gd name="connsiteY9" fmla="*/ 345056 h 408952"/>
                <a:gd name="connsiteX10" fmla="*/ 65059 w 447076"/>
                <a:gd name="connsiteY10" fmla="*/ 256156 h 408952"/>
                <a:gd name="connsiteX11" fmla="*/ 26959 w 447076"/>
                <a:gd name="connsiteY11" fmla="*/ 199006 h 408952"/>
                <a:gd name="connsiteX12" fmla="*/ 14259 w 447076"/>
                <a:gd name="connsiteY12" fmla="*/ 116456 h 408952"/>
                <a:gd name="connsiteX13" fmla="*/ 1559 w 447076"/>
                <a:gd name="connsiteY13" fmla="*/ 59306 h 408952"/>
                <a:gd name="connsiteX14" fmla="*/ 39659 w 447076"/>
                <a:gd name="connsiteY14" fmla="*/ 5331 h 408952"/>
                <a:gd name="connsiteX0" fmla="*/ 39659 w 445939"/>
                <a:gd name="connsiteY0" fmla="*/ 5331 h 408952"/>
                <a:gd name="connsiteX1" fmla="*/ 185709 w 445939"/>
                <a:gd name="connsiteY1" fmla="*/ 11681 h 408952"/>
                <a:gd name="connsiteX2" fmla="*/ 325409 w 445939"/>
                <a:gd name="connsiteY2" fmla="*/ 91056 h 408952"/>
                <a:gd name="connsiteX3" fmla="*/ 411134 w 445939"/>
                <a:gd name="connsiteY3" fmla="*/ 176781 h 408952"/>
                <a:gd name="connsiteX4" fmla="*/ 442884 w 445939"/>
                <a:gd name="connsiteY4" fmla="*/ 256156 h 408952"/>
                <a:gd name="connsiteX5" fmla="*/ 442884 w 445939"/>
                <a:gd name="connsiteY5" fmla="*/ 329181 h 408952"/>
                <a:gd name="connsiteX6" fmla="*/ 427009 w 445939"/>
                <a:gd name="connsiteY6" fmla="*/ 379981 h 408952"/>
                <a:gd name="connsiteX7" fmla="*/ 379384 w 445939"/>
                <a:gd name="connsiteY7" fmla="*/ 405381 h 408952"/>
                <a:gd name="connsiteX8" fmla="*/ 249209 w 445939"/>
                <a:gd name="connsiteY8" fmla="*/ 402206 h 408952"/>
                <a:gd name="connsiteX9" fmla="*/ 134909 w 445939"/>
                <a:gd name="connsiteY9" fmla="*/ 345056 h 408952"/>
                <a:gd name="connsiteX10" fmla="*/ 65059 w 445939"/>
                <a:gd name="connsiteY10" fmla="*/ 256156 h 408952"/>
                <a:gd name="connsiteX11" fmla="*/ 26959 w 445939"/>
                <a:gd name="connsiteY11" fmla="*/ 199006 h 408952"/>
                <a:gd name="connsiteX12" fmla="*/ 14259 w 445939"/>
                <a:gd name="connsiteY12" fmla="*/ 116456 h 408952"/>
                <a:gd name="connsiteX13" fmla="*/ 1559 w 445939"/>
                <a:gd name="connsiteY13" fmla="*/ 59306 h 408952"/>
                <a:gd name="connsiteX14" fmla="*/ 39659 w 445939"/>
                <a:gd name="connsiteY14" fmla="*/ 5331 h 408952"/>
                <a:gd name="connsiteX0" fmla="*/ 42107 w 448387"/>
                <a:gd name="connsiteY0" fmla="*/ 5331 h 408952"/>
                <a:gd name="connsiteX1" fmla="*/ 188157 w 448387"/>
                <a:gd name="connsiteY1" fmla="*/ 11681 h 408952"/>
                <a:gd name="connsiteX2" fmla="*/ 327857 w 448387"/>
                <a:gd name="connsiteY2" fmla="*/ 91056 h 408952"/>
                <a:gd name="connsiteX3" fmla="*/ 413582 w 448387"/>
                <a:gd name="connsiteY3" fmla="*/ 176781 h 408952"/>
                <a:gd name="connsiteX4" fmla="*/ 445332 w 448387"/>
                <a:gd name="connsiteY4" fmla="*/ 256156 h 408952"/>
                <a:gd name="connsiteX5" fmla="*/ 445332 w 448387"/>
                <a:gd name="connsiteY5" fmla="*/ 329181 h 408952"/>
                <a:gd name="connsiteX6" fmla="*/ 429457 w 448387"/>
                <a:gd name="connsiteY6" fmla="*/ 379981 h 408952"/>
                <a:gd name="connsiteX7" fmla="*/ 381832 w 448387"/>
                <a:gd name="connsiteY7" fmla="*/ 405381 h 408952"/>
                <a:gd name="connsiteX8" fmla="*/ 251657 w 448387"/>
                <a:gd name="connsiteY8" fmla="*/ 402206 h 408952"/>
                <a:gd name="connsiteX9" fmla="*/ 137357 w 448387"/>
                <a:gd name="connsiteY9" fmla="*/ 345056 h 408952"/>
                <a:gd name="connsiteX10" fmla="*/ 67507 w 448387"/>
                <a:gd name="connsiteY10" fmla="*/ 256156 h 408952"/>
                <a:gd name="connsiteX11" fmla="*/ 29407 w 448387"/>
                <a:gd name="connsiteY11" fmla="*/ 199006 h 408952"/>
                <a:gd name="connsiteX12" fmla="*/ 4007 w 448387"/>
                <a:gd name="connsiteY12" fmla="*/ 116456 h 408952"/>
                <a:gd name="connsiteX13" fmla="*/ 4007 w 448387"/>
                <a:gd name="connsiteY13" fmla="*/ 59306 h 408952"/>
                <a:gd name="connsiteX14" fmla="*/ 42107 w 448387"/>
                <a:gd name="connsiteY14" fmla="*/ 5331 h 408952"/>
                <a:gd name="connsiteX0" fmla="*/ 42107 w 448387"/>
                <a:gd name="connsiteY0" fmla="*/ 5331 h 408952"/>
                <a:gd name="connsiteX1" fmla="*/ 188157 w 448387"/>
                <a:gd name="connsiteY1" fmla="*/ 11681 h 408952"/>
                <a:gd name="connsiteX2" fmla="*/ 327857 w 448387"/>
                <a:gd name="connsiteY2" fmla="*/ 91056 h 408952"/>
                <a:gd name="connsiteX3" fmla="*/ 413582 w 448387"/>
                <a:gd name="connsiteY3" fmla="*/ 176781 h 408952"/>
                <a:gd name="connsiteX4" fmla="*/ 445332 w 448387"/>
                <a:gd name="connsiteY4" fmla="*/ 256156 h 408952"/>
                <a:gd name="connsiteX5" fmla="*/ 445332 w 448387"/>
                <a:gd name="connsiteY5" fmla="*/ 329181 h 408952"/>
                <a:gd name="connsiteX6" fmla="*/ 429457 w 448387"/>
                <a:gd name="connsiteY6" fmla="*/ 379981 h 408952"/>
                <a:gd name="connsiteX7" fmla="*/ 381832 w 448387"/>
                <a:gd name="connsiteY7" fmla="*/ 405381 h 408952"/>
                <a:gd name="connsiteX8" fmla="*/ 251657 w 448387"/>
                <a:gd name="connsiteY8" fmla="*/ 402206 h 408952"/>
                <a:gd name="connsiteX9" fmla="*/ 137357 w 448387"/>
                <a:gd name="connsiteY9" fmla="*/ 345056 h 408952"/>
                <a:gd name="connsiteX10" fmla="*/ 51632 w 448387"/>
                <a:gd name="connsiteY10" fmla="*/ 256156 h 408952"/>
                <a:gd name="connsiteX11" fmla="*/ 29407 w 448387"/>
                <a:gd name="connsiteY11" fmla="*/ 199006 h 408952"/>
                <a:gd name="connsiteX12" fmla="*/ 4007 w 448387"/>
                <a:gd name="connsiteY12" fmla="*/ 116456 h 408952"/>
                <a:gd name="connsiteX13" fmla="*/ 4007 w 448387"/>
                <a:gd name="connsiteY13" fmla="*/ 59306 h 408952"/>
                <a:gd name="connsiteX14" fmla="*/ 42107 w 448387"/>
                <a:gd name="connsiteY14" fmla="*/ 5331 h 408952"/>
                <a:gd name="connsiteX0" fmla="*/ 42107 w 448387"/>
                <a:gd name="connsiteY0" fmla="*/ 5331 h 408952"/>
                <a:gd name="connsiteX1" fmla="*/ 188157 w 448387"/>
                <a:gd name="connsiteY1" fmla="*/ 11681 h 408952"/>
                <a:gd name="connsiteX2" fmla="*/ 327857 w 448387"/>
                <a:gd name="connsiteY2" fmla="*/ 91056 h 408952"/>
                <a:gd name="connsiteX3" fmla="*/ 413582 w 448387"/>
                <a:gd name="connsiteY3" fmla="*/ 176781 h 408952"/>
                <a:gd name="connsiteX4" fmla="*/ 445332 w 448387"/>
                <a:gd name="connsiteY4" fmla="*/ 256156 h 408952"/>
                <a:gd name="connsiteX5" fmla="*/ 445332 w 448387"/>
                <a:gd name="connsiteY5" fmla="*/ 329181 h 408952"/>
                <a:gd name="connsiteX6" fmla="*/ 429457 w 448387"/>
                <a:gd name="connsiteY6" fmla="*/ 379981 h 408952"/>
                <a:gd name="connsiteX7" fmla="*/ 381832 w 448387"/>
                <a:gd name="connsiteY7" fmla="*/ 405381 h 408952"/>
                <a:gd name="connsiteX8" fmla="*/ 251657 w 448387"/>
                <a:gd name="connsiteY8" fmla="*/ 402206 h 408952"/>
                <a:gd name="connsiteX9" fmla="*/ 137357 w 448387"/>
                <a:gd name="connsiteY9" fmla="*/ 345056 h 408952"/>
                <a:gd name="connsiteX10" fmla="*/ 51632 w 448387"/>
                <a:gd name="connsiteY10" fmla="*/ 256156 h 408952"/>
                <a:gd name="connsiteX11" fmla="*/ 16707 w 448387"/>
                <a:gd name="connsiteY11" fmla="*/ 199006 h 408952"/>
                <a:gd name="connsiteX12" fmla="*/ 4007 w 448387"/>
                <a:gd name="connsiteY12" fmla="*/ 116456 h 408952"/>
                <a:gd name="connsiteX13" fmla="*/ 4007 w 448387"/>
                <a:gd name="connsiteY13" fmla="*/ 59306 h 408952"/>
                <a:gd name="connsiteX14" fmla="*/ 42107 w 448387"/>
                <a:gd name="connsiteY14" fmla="*/ 5331 h 408952"/>
                <a:gd name="connsiteX0" fmla="*/ 51925 w 458205"/>
                <a:gd name="connsiteY0" fmla="*/ 5331 h 408952"/>
                <a:gd name="connsiteX1" fmla="*/ 197975 w 458205"/>
                <a:gd name="connsiteY1" fmla="*/ 11681 h 408952"/>
                <a:gd name="connsiteX2" fmla="*/ 337675 w 458205"/>
                <a:gd name="connsiteY2" fmla="*/ 91056 h 408952"/>
                <a:gd name="connsiteX3" fmla="*/ 423400 w 458205"/>
                <a:gd name="connsiteY3" fmla="*/ 176781 h 408952"/>
                <a:gd name="connsiteX4" fmla="*/ 455150 w 458205"/>
                <a:gd name="connsiteY4" fmla="*/ 256156 h 408952"/>
                <a:gd name="connsiteX5" fmla="*/ 455150 w 458205"/>
                <a:gd name="connsiteY5" fmla="*/ 329181 h 408952"/>
                <a:gd name="connsiteX6" fmla="*/ 439275 w 458205"/>
                <a:gd name="connsiteY6" fmla="*/ 379981 h 408952"/>
                <a:gd name="connsiteX7" fmla="*/ 391650 w 458205"/>
                <a:gd name="connsiteY7" fmla="*/ 405381 h 408952"/>
                <a:gd name="connsiteX8" fmla="*/ 261475 w 458205"/>
                <a:gd name="connsiteY8" fmla="*/ 402206 h 408952"/>
                <a:gd name="connsiteX9" fmla="*/ 147175 w 458205"/>
                <a:gd name="connsiteY9" fmla="*/ 345056 h 408952"/>
                <a:gd name="connsiteX10" fmla="*/ 61450 w 458205"/>
                <a:gd name="connsiteY10" fmla="*/ 256156 h 408952"/>
                <a:gd name="connsiteX11" fmla="*/ 26525 w 458205"/>
                <a:gd name="connsiteY11" fmla="*/ 199006 h 408952"/>
                <a:gd name="connsiteX12" fmla="*/ 1125 w 458205"/>
                <a:gd name="connsiteY12" fmla="*/ 116456 h 408952"/>
                <a:gd name="connsiteX13" fmla="*/ 13825 w 458205"/>
                <a:gd name="connsiteY13" fmla="*/ 59306 h 408952"/>
                <a:gd name="connsiteX14" fmla="*/ 51925 w 458205"/>
                <a:gd name="connsiteY14" fmla="*/ 5331 h 408952"/>
                <a:gd name="connsiteX0" fmla="*/ 57855 w 464135"/>
                <a:gd name="connsiteY0" fmla="*/ 5331 h 408952"/>
                <a:gd name="connsiteX1" fmla="*/ 203905 w 464135"/>
                <a:gd name="connsiteY1" fmla="*/ 11681 h 408952"/>
                <a:gd name="connsiteX2" fmla="*/ 343605 w 464135"/>
                <a:gd name="connsiteY2" fmla="*/ 91056 h 408952"/>
                <a:gd name="connsiteX3" fmla="*/ 429330 w 464135"/>
                <a:gd name="connsiteY3" fmla="*/ 176781 h 408952"/>
                <a:gd name="connsiteX4" fmla="*/ 461080 w 464135"/>
                <a:gd name="connsiteY4" fmla="*/ 256156 h 408952"/>
                <a:gd name="connsiteX5" fmla="*/ 461080 w 464135"/>
                <a:gd name="connsiteY5" fmla="*/ 329181 h 408952"/>
                <a:gd name="connsiteX6" fmla="*/ 445205 w 464135"/>
                <a:gd name="connsiteY6" fmla="*/ 379981 h 408952"/>
                <a:gd name="connsiteX7" fmla="*/ 397580 w 464135"/>
                <a:gd name="connsiteY7" fmla="*/ 405381 h 408952"/>
                <a:gd name="connsiteX8" fmla="*/ 267405 w 464135"/>
                <a:gd name="connsiteY8" fmla="*/ 402206 h 408952"/>
                <a:gd name="connsiteX9" fmla="*/ 153105 w 464135"/>
                <a:gd name="connsiteY9" fmla="*/ 345056 h 408952"/>
                <a:gd name="connsiteX10" fmla="*/ 67380 w 464135"/>
                <a:gd name="connsiteY10" fmla="*/ 256156 h 408952"/>
                <a:gd name="connsiteX11" fmla="*/ 32455 w 464135"/>
                <a:gd name="connsiteY11" fmla="*/ 199006 h 408952"/>
                <a:gd name="connsiteX12" fmla="*/ 7055 w 464135"/>
                <a:gd name="connsiteY12" fmla="*/ 116456 h 408952"/>
                <a:gd name="connsiteX13" fmla="*/ 3880 w 464135"/>
                <a:gd name="connsiteY13" fmla="*/ 59306 h 408952"/>
                <a:gd name="connsiteX14" fmla="*/ 57855 w 464135"/>
                <a:gd name="connsiteY14" fmla="*/ 5331 h 408952"/>
                <a:gd name="connsiteX0" fmla="*/ 52917 w 459197"/>
                <a:gd name="connsiteY0" fmla="*/ 4020 h 407641"/>
                <a:gd name="connsiteX1" fmla="*/ 198967 w 459197"/>
                <a:gd name="connsiteY1" fmla="*/ 10370 h 407641"/>
                <a:gd name="connsiteX2" fmla="*/ 338667 w 459197"/>
                <a:gd name="connsiteY2" fmla="*/ 89745 h 407641"/>
                <a:gd name="connsiteX3" fmla="*/ 424392 w 459197"/>
                <a:gd name="connsiteY3" fmla="*/ 175470 h 407641"/>
                <a:gd name="connsiteX4" fmla="*/ 456142 w 459197"/>
                <a:gd name="connsiteY4" fmla="*/ 254845 h 407641"/>
                <a:gd name="connsiteX5" fmla="*/ 456142 w 459197"/>
                <a:gd name="connsiteY5" fmla="*/ 327870 h 407641"/>
                <a:gd name="connsiteX6" fmla="*/ 440267 w 459197"/>
                <a:gd name="connsiteY6" fmla="*/ 378670 h 407641"/>
                <a:gd name="connsiteX7" fmla="*/ 392642 w 459197"/>
                <a:gd name="connsiteY7" fmla="*/ 404070 h 407641"/>
                <a:gd name="connsiteX8" fmla="*/ 262467 w 459197"/>
                <a:gd name="connsiteY8" fmla="*/ 400895 h 407641"/>
                <a:gd name="connsiteX9" fmla="*/ 148167 w 459197"/>
                <a:gd name="connsiteY9" fmla="*/ 343745 h 407641"/>
                <a:gd name="connsiteX10" fmla="*/ 62442 w 459197"/>
                <a:gd name="connsiteY10" fmla="*/ 254845 h 407641"/>
                <a:gd name="connsiteX11" fmla="*/ 27517 w 459197"/>
                <a:gd name="connsiteY11" fmla="*/ 197695 h 407641"/>
                <a:gd name="connsiteX12" fmla="*/ 2117 w 459197"/>
                <a:gd name="connsiteY12" fmla="*/ 115145 h 407641"/>
                <a:gd name="connsiteX13" fmla="*/ 8467 w 459197"/>
                <a:gd name="connsiteY13" fmla="*/ 38945 h 407641"/>
                <a:gd name="connsiteX14" fmla="*/ 52917 w 459197"/>
                <a:gd name="connsiteY14" fmla="*/ 4020 h 407641"/>
                <a:gd name="connsiteX0" fmla="*/ 54008 w 460288"/>
                <a:gd name="connsiteY0" fmla="*/ 4888 h 408509"/>
                <a:gd name="connsiteX1" fmla="*/ 200058 w 460288"/>
                <a:gd name="connsiteY1" fmla="*/ 11238 h 408509"/>
                <a:gd name="connsiteX2" fmla="*/ 339758 w 460288"/>
                <a:gd name="connsiteY2" fmla="*/ 90613 h 408509"/>
                <a:gd name="connsiteX3" fmla="*/ 425483 w 460288"/>
                <a:gd name="connsiteY3" fmla="*/ 176338 h 408509"/>
                <a:gd name="connsiteX4" fmla="*/ 457233 w 460288"/>
                <a:gd name="connsiteY4" fmla="*/ 255713 h 408509"/>
                <a:gd name="connsiteX5" fmla="*/ 457233 w 460288"/>
                <a:gd name="connsiteY5" fmla="*/ 328738 h 408509"/>
                <a:gd name="connsiteX6" fmla="*/ 441358 w 460288"/>
                <a:gd name="connsiteY6" fmla="*/ 379538 h 408509"/>
                <a:gd name="connsiteX7" fmla="*/ 393733 w 460288"/>
                <a:gd name="connsiteY7" fmla="*/ 404938 h 408509"/>
                <a:gd name="connsiteX8" fmla="*/ 263558 w 460288"/>
                <a:gd name="connsiteY8" fmla="*/ 401763 h 408509"/>
                <a:gd name="connsiteX9" fmla="*/ 149258 w 460288"/>
                <a:gd name="connsiteY9" fmla="*/ 344613 h 408509"/>
                <a:gd name="connsiteX10" fmla="*/ 63533 w 460288"/>
                <a:gd name="connsiteY10" fmla="*/ 255713 h 408509"/>
                <a:gd name="connsiteX11" fmla="*/ 28608 w 460288"/>
                <a:gd name="connsiteY11" fmla="*/ 198563 h 408509"/>
                <a:gd name="connsiteX12" fmla="*/ 3208 w 460288"/>
                <a:gd name="connsiteY12" fmla="*/ 116013 h 408509"/>
                <a:gd name="connsiteX13" fmla="*/ 6383 w 460288"/>
                <a:gd name="connsiteY13" fmla="*/ 52513 h 408509"/>
                <a:gd name="connsiteX14" fmla="*/ 54008 w 460288"/>
                <a:gd name="connsiteY14" fmla="*/ 4888 h 40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0288" h="408509">
                  <a:moveTo>
                    <a:pt x="54008" y="4888"/>
                  </a:moveTo>
                  <a:cubicBezTo>
                    <a:pt x="86287" y="-1991"/>
                    <a:pt x="152433" y="-3049"/>
                    <a:pt x="200058" y="11238"/>
                  </a:cubicBezTo>
                  <a:cubicBezTo>
                    <a:pt x="247683" y="25525"/>
                    <a:pt x="302187" y="63096"/>
                    <a:pt x="339758" y="90613"/>
                  </a:cubicBezTo>
                  <a:cubicBezTo>
                    <a:pt x="377329" y="118130"/>
                    <a:pt x="405904" y="148821"/>
                    <a:pt x="425483" y="176338"/>
                  </a:cubicBezTo>
                  <a:cubicBezTo>
                    <a:pt x="445062" y="203855"/>
                    <a:pt x="451941" y="230313"/>
                    <a:pt x="457233" y="255713"/>
                  </a:cubicBezTo>
                  <a:cubicBezTo>
                    <a:pt x="462525" y="281113"/>
                    <a:pt x="459879" y="308101"/>
                    <a:pt x="457233" y="328738"/>
                  </a:cubicBezTo>
                  <a:cubicBezTo>
                    <a:pt x="454587" y="349375"/>
                    <a:pt x="451941" y="366838"/>
                    <a:pt x="441358" y="379538"/>
                  </a:cubicBezTo>
                  <a:cubicBezTo>
                    <a:pt x="430775" y="392238"/>
                    <a:pt x="423366" y="401234"/>
                    <a:pt x="393733" y="404938"/>
                  </a:cubicBezTo>
                  <a:cubicBezTo>
                    <a:pt x="364100" y="408642"/>
                    <a:pt x="304304" y="411817"/>
                    <a:pt x="263558" y="401763"/>
                  </a:cubicBezTo>
                  <a:cubicBezTo>
                    <a:pt x="222812" y="391709"/>
                    <a:pt x="182596" y="368955"/>
                    <a:pt x="149258" y="344613"/>
                  </a:cubicBezTo>
                  <a:cubicBezTo>
                    <a:pt x="115920" y="320271"/>
                    <a:pt x="83641" y="280055"/>
                    <a:pt x="63533" y="255713"/>
                  </a:cubicBezTo>
                  <a:cubicBezTo>
                    <a:pt x="43425" y="231371"/>
                    <a:pt x="38662" y="221846"/>
                    <a:pt x="28608" y="198563"/>
                  </a:cubicBezTo>
                  <a:cubicBezTo>
                    <a:pt x="18554" y="175280"/>
                    <a:pt x="7441" y="139296"/>
                    <a:pt x="3208" y="116013"/>
                  </a:cubicBezTo>
                  <a:cubicBezTo>
                    <a:pt x="-1025" y="92730"/>
                    <a:pt x="-2084" y="71034"/>
                    <a:pt x="6383" y="52513"/>
                  </a:cubicBezTo>
                  <a:cubicBezTo>
                    <a:pt x="14850" y="33992"/>
                    <a:pt x="21729" y="11767"/>
                    <a:pt x="54008" y="4888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Arc 33"/>
            <p:cNvSpPr/>
            <p:nvPr/>
          </p:nvSpPr>
          <p:spPr>
            <a:xfrm>
              <a:off x="4673600" y="3733800"/>
              <a:ext cx="387350" cy="215899"/>
            </a:xfrm>
            <a:prstGeom prst="arc">
              <a:avLst>
                <a:gd name="adj1" fmla="val 17082908"/>
                <a:gd name="adj2" fmla="val 622408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952875" y="3233170"/>
              <a:ext cx="263525" cy="13017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340225" y="3621543"/>
              <a:ext cx="218076" cy="129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197350" y="3734938"/>
              <a:ext cx="704327" cy="3766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375150" y="3865113"/>
              <a:ext cx="685800" cy="3766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>
              <a:off x="4857750" y="2931795"/>
              <a:ext cx="387350" cy="215899"/>
            </a:xfrm>
            <a:prstGeom prst="arc">
              <a:avLst>
                <a:gd name="adj1" fmla="val 17541316"/>
                <a:gd name="adj2" fmla="val 622408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4400550" y="2928620"/>
              <a:ext cx="717550" cy="3670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552950" y="3070253"/>
              <a:ext cx="685655" cy="3650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533972" y="3032125"/>
              <a:ext cx="702000" cy="378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451422" y="2950845"/>
              <a:ext cx="70920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/>
            <p:cNvSpPr/>
            <p:nvPr/>
          </p:nvSpPr>
          <p:spPr>
            <a:xfrm>
              <a:off x="6324600" y="2159000"/>
              <a:ext cx="387350" cy="215899"/>
            </a:xfrm>
            <a:prstGeom prst="arc">
              <a:avLst>
                <a:gd name="adj1" fmla="val 17541316"/>
                <a:gd name="adj2" fmla="val 622408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6108700" y="2298700"/>
              <a:ext cx="601200" cy="316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029325" y="2181225"/>
              <a:ext cx="558000" cy="306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108699" y="2251075"/>
              <a:ext cx="609600" cy="32385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/>
            <p:cNvSpPr/>
            <p:nvPr/>
          </p:nvSpPr>
          <p:spPr>
            <a:xfrm>
              <a:off x="6400799" y="2066926"/>
              <a:ext cx="447675" cy="384174"/>
            </a:xfrm>
            <a:prstGeom prst="arc">
              <a:avLst>
                <a:gd name="adj1" fmla="val 16345760"/>
                <a:gd name="adj2" fmla="val 622408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2800350" y="4340224"/>
              <a:ext cx="0" cy="2916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794000" y="4629150"/>
              <a:ext cx="292100" cy="1905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082925" y="4178144"/>
              <a:ext cx="1203325" cy="647856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670550" y="3927474"/>
              <a:ext cx="0" cy="422276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5670550" y="3927474"/>
              <a:ext cx="438150" cy="21892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6102350" y="2922270"/>
              <a:ext cx="391083" cy="20828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867333" y="3984625"/>
              <a:ext cx="479117" cy="2762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3946525" y="3477879"/>
              <a:ext cx="330200" cy="182896"/>
            </a:xfrm>
            <a:custGeom>
              <a:avLst/>
              <a:gdLst>
                <a:gd name="connsiteX0" fmla="*/ 0 w 330200"/>
                <a:gd name="connsiteY0" fmla="*/ 1921 h 182896"/>
                <a:gd name="connsiteX1" fmla="*/ 60325 w 330200"/>
                <a:gd name="connsiteY1" fmla="*/ 14621 h 182896"/>
                <a:gd name="connsiteX2" fmla="*/ 63500 w 330200"/>
                <a:gd name="connsiteY2" fmla="*/ 24146 h 182896"/>
                <a:gd name="connsiteX3" fmla="*/ 60325 w 330200"/>
                <a:gd name="connsiteY3" fmla="*/ 52721 h 182896"/>
                <a:gd name="connsiteX4" fmla="*/ 31750 w 330200"/>
                <a:gd name="connsiteY4" fmla="*/ 68596 h 182896"/>
                <a:gd name="connsiteX5" fmla="*/ 34925 w 330200"/>
                <a:gd name="connsiteY5" fmla="*/ 52721 h 182896"/>
                <a:gd name="connsiteX6" fmla="*/ 66675 w 330200"/>
                <a:gd name="connsiteY6" fmla="*/ 43196 h 182896"/>
                <a:gd name="connsiteX7" fmla="*/ 107950 w 330200"/>
                <a:gd name="connsiteY7" fmla="*/ 46371 h 182896"/>
                <a:gd name="connsiteX8" fmla="*/ 117475 w 330200"/>
                <a:gd name="connsiteY8" fmla="*/ 49546 h 182896"/>
                <a:gd name="connsiteX9" fmla="*/ 130175 w 330200"/>
                <a:gd name="connsiteY9" fmla="*/ 68596 h 182896"/>
                <a:gd name="connsiteX10" fmla="*/ 127000 w 330200"/>
                <a:gd name="connsiteY10" fmla="*/ 97171 h 182896"/>
                <a:gd name="connsiteX11" fmla="*/ 117475 w 330200"/>
                <a:gd name="connsiteY11" fmla="*/ 103521 h 182896"/>
                <a:gd name="connsiteX12" fmla="*/ 95250 w 330200"/>
                <a:gd name="connsiteY12" fmla="*/ 109871 h 182896"/>
                <a:gd name="connsiteX13" fmla="*/ 92075 w 330200"/>
                <a:gd name="connsiteY13" fmla="*/ 100346 h 182896"/>
                <a:gd name="connsiteX14" fmla="*/ 104775 w 330200"/>
                <a:gd name="connsiteY14" fmla="*/ 84471 h 182896"/>
                <a:gd name="connsiteX15" fmla="*/ 139700 w 330200"/>
                <a:gd name="connsiteY15" fmla="*/ 74946 h 182896"/>
                <a:gd name="connsiteX16" fmla="*/ 187325 w 330200"/>
                <a:gd name="connsiteY16" fmla="*/ 84471 h 182896"/>
                <a:gd name="connsiteX17" fmla="*/ 190500 w 330200"/>
                <a:gd name="connsiteY17" fmla="*/ 93996 h 182896"/>
                <a:gd name="connsiteX18" fmla="*/ 187325 w 330200"/>
                <a:gd name="connsiteY18" fmla="*/ 132096 h 182896"/>
                <a:gd name="connsiteX19" fmla="*/ 168275 w 330200"/>
                <a:gd name="connsiteY19" fmla="*/ 138446 h 182896"/>
                <a:gd name="connsiteX20" fmla="*/ 155575 w 330200"/>
                <a:gd name="connsiteY20" fmla="*/ 135271 h 182896"/>
                <a:gd name="connsiteX21" fmla="*/ 165100 w 330200"/>
                <a:gd name="connsiteY21" fmla="*/ 113046 h 182896"/>
                <a:gd name="connsiteX22" fmla="*/ 184150 w 330200"/>
                <a:gd name="connsiteY22" fmla="*/ 106696 h 182896"/>
                <a:gd name="connsiteX23" fmla="*/ 247650 w 330200"/>
                <a:gd name="connsiteY23" fmla="*/ 116221 h 182896"/>
                <a:gd name="connsiteX24" fmla="*/ 254000 w 330200"/>
                <a:gd name="connsiteY24" fmla="*/ 125746 h 182896"/>
                <a:gd name="connsiteX25" fmla="*/ 257175 w 330200"/>
                <a:gd name="connsiteY25" fmla="*/ 135271 h 182896"/>
                <a:gd name="connsiteX26" fmla="*/ 247650 w 330200"/>
                <a:gd name="connsiteY26" fmla="*/ 173371 h 182896"/>
                <a:gd name="connsiteX27" fmla="*/ 228600 w 330200"/>
                <a:gd name="connsiteY27" fmla="*/ 179721 h 182896"/>
                <a:gd name="connsiteX28" fmla="*/ 225425 w 330200"/>
                <a:gd name="connsiteY28" fmla="*/ 151146 h 182896"/>
                <a:gd name="connsiteX29" fmla="*/ 234950 w 330200"/>
                <a:gd name="connsiteY29" fmla="*/ 147971 h 182896"/>
                <a:gd name="connsiteX30" fmla="*/ 311150 w 330200"/>
                <a:gd name="connsiteY30" fmla="*/ 151146 h 182896"/>
                <a:gd name="connsiteX31" fmla="*/ 317500 w 330200"/>
                <a:gd name="connsiteY31" fmla="*/ 160671 h 182896"/>
                <a:gd name="connsiteX32" fmla="*/ 320675 w 330200"/>
                <a:gd name="connsiteY32" fmla="*/ 170196 h 182896"/>
                <a:gd name="connsiteX33" fmla="*/ 330200 w 330200"/>
                <a:gd name="connsiteY33" fmla="*/ 182896 h 18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182896">
                  <a:moveTo>
                    <a:pt x="0" y="1921"/>
                  </a:moveTo>
                  <a:cubicBezTo>
                    <a:pt x="37897" y="4150"/>
                    <a:pt x="48188" y="-9652"/>
                    <a:pt x="60325" y="14621"/>
                  </a:cubicBezTo>
                  <a:cubicBezTo>
                    <a:pt x="61822" y="17614"/>
                    <a:pt x="62442" y="20971"/>
                    <a:pt x="63500" y="24146"/>
                  </a:cubicBezTo>
                  <a:cubicBezTo>
                    <a:pt x="62442" y="33671"/>
                    <a:pt x="64869" y="44283"/>
                    <a:pt x="60325" y="52721"/>
                  </a:cubicBezTo>
                  <a:cubicBezTo>
                    <a:pt x="55549" y="61591"/>
                    <a:pt x="41035" y="65501"/>
                    <a:pt x="31750" y="68596"/>
                  </a:cubicBezTo>
                  <a:cubicBezTo>
                    <a:pt x="32808" y="63304"/>
                    <a:pt x="32248" y="57406"/>
                    <a:pt x="34925" y="52721"/>
                  </a:cubicBezTo>
                  <a:cubicBezTo>
                    <a:pt x="40059" y="43737"/>
                    <a:pt x="61496" y="43936"/>
                    <a:pt x="66675" y="43196"/>
                  </a:cubicBezTo>
                  <a:cubicBezTo>
                    <a:pt x="80433" y="44254"/>
                    <a:pt x="94258" y="44659"/>
                    <a:pt x="107950" y="46371"/>
                  </a:cubicBezTo>
                  <a:cubicBezTo>
                    <a:pt x="111271" y="46786"/>
                    <a:pt x="115108" y="47179"/>
                    <a:pt x="117475" y="49546"/>
                  </a:cubicBezTo>
                  <a:cubicBezTo>
                    <a:pt x="122871" y="54942"/>
                    <a:pt x="130175" y="68596"/>
                    <a:pt x="130175" y="68596"/>
                  </a:cubicBezTo>
                  <a:cubicBezTo>
                    <a:pt x="129117" y="78121"/>
                    <a:pt x="130275" y="88164"/>
                    <a:pt x="127000" y="97171"/>
                  </a:cubicBezTo>
                  <a:cubicBezTo>
                    <a:pt x="125696" y="100757"/>
                    <a:pt x="120888" y="101814"/>
                    <a:pt x="117475" y="103521"/>
                  </a:cubicBezTo>
                  <a:cubicBezTo>
                    <a:pt x="112920" y="105798"/>
                    <a:pt x="99319" y="108854"/>
                    <a:pt x="95250" y="109871"/>
                  </a:cubicBezTo>
                  <a:cubicBezTo>
                    <a:pt x="94192" y="106696"/>
                    <a:pt x="92075" y="103693"/>
                    <a:pt x="92075" y="100346"/>
                  </a:cubicBezTo>
                  <a:cubicBezTo>
                    <a:pt x="92075" y="91548"/>
                    <a:pt x="97461" y="87722"/>
                    <a:pt x="104775" y="84471"/>
                  </a:cubicBezTo>
                  <a:cubicBezTo>
                    <a:pt x="117958" y="78612"/>
                    <a:pt x="126119" y="77662"/>
                    <a:pt x="139700" y="74946"/>
                  </a:cubicBezTo>
                  <a:cubicBezTo>
                    <a:pt x="147990" y="75637"/>
                    <a:pt x="177261" y="71891"/>
                    <a:pt x="187325" y="84471"/>
                  </a:cubicBezTo>
                  <a:cubicBezTo>
                    <a:pt x="189416" y="87084"/>
                    <a:pt x="189442" y="90821"/>
                    <a:pt x="190500" y="93996"/>
                  </a:cubicBezTo>
                  <a:cubicBezTo>
                    <a:pt x="189442" y="106696"/>
                    <a:pt x="193024" y="120697"/>
                    <a:pt x="187325" y="132096"/>
                  </a:cubicBezTo>
                  <a:cubicBezTo>
                    <a:pt x="184332" y="138083"/>
                    <a:pt x="168275" y="138446"/>
                    <a:pt x="168275" y="138446"/>
                  </a:cubicBezTo>
                  <a:cubicBezTo>
                    <a:pt x="164042" y="137388"/>
                    <a:pt x="157820" y="139013"/>
                    <a:pt x="155575" y="135271"/>
                  </a:cubicBezTo>
                  <a:cubicBezTo>
                    <a:pt x="153366" y="131589"/>
                    <a:pt x="161847" y="115079"/>
                    <a:pt x="165100" y="113046"/>
                  </a:cubicBezTo>
                  <a:cubicBezTo>
                    <a:pt x="170776" y="109498"/>
                    <a:pt x="184150" y="106696"/>
                    <a:pt x="184150" y="106696"/>
                  </a:cubicBezTo>
                  <a:cubicBezTo>
                    <a:pt x="200917" y="107682"/>
                    <a:pt x="231814" y="100385"/>
                    <a:pt x="247650" y="116221"/>
                  </a:cubicBezTo>
                  <a:cubicBezTo>
                    <a:pt x="250348" y="118919"/>
                    <a:pt x="252293" y="122333"/>
                    <a:pt x="254000" y="125746"/>
                  </a:cubicBezTo>
                  <a:cubicBezTo>
                    <a:pt x="255497" y="128739"/>
                    <a:pt x="256117" y="132096"/>
                    <a:pt x="257175" y="135271"/>
                  </a:cubicBezTo>
                  <a:cubicBezTo>
                    <a:pt x="256573" y="140089"/>
                    <a:pt x="256063" y="167061"/>
                    <a:pt x="247650" y="173371"/>
                  </a:cubicBezTo>
                  <a:cubicBezTo>
                    <a:pt x="242295" y="177387"/>
                    <a:pt x="228600" y="179721"/>
                    <a:pt x="228600" y="179721"/>
                  </a:cubicBezTo>
                  <a:cubicBezTo>
                    <a:pt x="221626" y="169261"/>
                    <a:pt x="216650" y="166502"/>
                    <a:pt x="225425" y="151146"/>
                  </a:cubicBezTo>
                  <a:cubicBezTo>
                    <a:pt x="227085" y="148240"/>
                    <a:pt x="231775" y="149029"/>
                    <a:pt x="234950" y="147971"/>
                  </a:cubicBezTo>
                  <a:cubicBezTo>
                    <a:pt x="260350" y="149029"/>
                    <a:pt x="286024" y="147280"/>
                    <a:pt x="311150" y="151146"/>
                  </a:cubicBezTo>
                  <a:cubicBezTo>
                    <a:pt x="314922" y="151726"/>
                    <a:pt x="315793" y="157258"/>
                    <a:pt x="317500" y="160671"/>
                  </a:cubicBezTo>
                  <a:cubicBezTo>
                    <a:pt x="318997" y="163664"/>
                    <a:pt x="319178" y="167203"/>
                    <a:pt x="320675" y="170196"/>
                  </a:cubicBezTo>
                  <a:cubicBezTo>
                    <a:pt x="324265" y="177376"/>
                    <a:pt x="325735" y="178431"/>
                    <a:pt x="330200" y="182896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3860800" y="3651251"/>
              <a:ext cx="415925" cy="21386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766483" y="2286386"/>
              <a:ext cx="80241" cy="4911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562725" y="2066926"/>
              <a:ext cx="80241" cy="4911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5988050" y="2155825"/>
              <a:ext cx="576000" cy="313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/>
            <p:cNvSpPr/>
            <p:nvPr/>
          </p:nvSpPr>
          <p:spPr>
            <a:xfrm>
              <a:off x="6324600" y="2112862"/>
              <a:ext cx="447675" cy="384174"/>
            </a:xfrm>
            <a:prstGeom prst="arc">
              <a:avLst>
                <a:gd name="adj1" fmla="val 16345760"/>
                <a:gd name="adj2" fmla="val 622408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537325" y="2117725"/>
              <a:ext cx="44450" cy="44450"/>
            </a:xfrm>
            <a:custGeom>
              <a:avLst/>
              <a:gdLst>
                <a:gd name="connsiteX0" fmla="*/ 44450 w 44450"/>
                <a:gd name="connsiteY0" fmla="*/ 0 h 44450"/>
                <a:gd name="connsiteX1" fmla="*/ 12700 w 44450"/>
                <a:gd name="connsiteY1" fmla="*/ 3175 h 44450"/>
                <a:gd name="connsiteX2" fmla="*/ 9525 w 44450"/>
                <a:gd name="connsiteY2" fmla="*/ 12700 h 44450"/>
                <a:gd name="connsiteX3" fmla="*/ 3175 w 44450"/>
                <a:gd name="connsiteY3" fmla="*/ 22225 h 44450"/>
                <a:gd name="connsiteX4" fmla="*/ 0 w 44450"/>
                <a:gd name="connsiteY4" fmla="*/ 4445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44450">
                  <a:moveTo>
                    <a:pt x="44450" y="0"/>
                  </a:moveTo>
                  <a:cubicBezTo>
                    <a:pt x="33867" y="1058"/>
                    <a:pt x="22696" y="-460"/>
                    <a:pt x="12700" y="3175"/>
                  </a:cubicBezTo>
                  <a:cubicBezTo>
                    <a:pt x="9555" y="4319"/>
                    <a:pt x="11022" y="9707"/>
                    <a:pt x="9525" y="12700"/>
                  </a:cubicBezTo>
                  <a:cubicBezTo>
                    <a:pt x="7818" y="16113"/>
                    <a:pt x="5292" y="19050"/>
                    <a:pt x="3175" y="22225"/>
                  </a:cubicBezTo>
                  <a:lnTo>
                    <a:pt x="0" y="44450"/>
                  </a:ln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664325" y="2314575"/>
              <a:ext cx="104775" cy="19050"/>
            </a:xfrm>
            <a:custGeom>
              <a:avLst/>
              <a:gdLst>
                <a:gd name="connsiteX0" fmla="*/ 104775 w 104775"/>
                <a:gd name="connsiteY0" fmla="*/ 19050 h 19050"/>
                <a:gd name="connsiteX1" fmla="*/ 28575 w 104775"/>
                <a:gd name="connsiteY1" fmla="*/ 12700 h 19050"/>
                <a:gd name="connsiteX2" fmla="*/ 9525 w 104775"/>
                <a:gd name="connsiteY2" fmla="*/ 3175 h 19050"/>
                <a:gd name="connsiteX3" fmla="*/ 0 w 104775"/>
                <a:gd name="connsiteY3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050">
                  <a:moveTo>
                    <a:pt x="104775" y="19050"/>
                  </a:moveTo>
                  <a:cubicBezTo>
                    <a:pt x="61392" y="16881"/>
                    <a:pt x="56796" y="20763"/>
                    <a:pt x="28575" y="12700"/>
                  </a:cubicBezTo>
                  <a:cubicBezTo>
                    <a:pt x="9954" y="7380"/>
                    <a:pt x="28078" y="12452"/>
                    <a:pt x="9525" y="3175"/>
                  </a:cubicBezTo>
                  <a:cubicBezTo>
                    <a:pt x="6532" y="1678"/>
                    <a:pt x="0" y="0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5026028" y="3508375"/>
              <a:ext cx="473072" cy="260303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 rot="20100000">
              <a:off x="2728350" y="4250809"/>
              <a:ext cx="144000" cy="864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2482850" y="4333874"/>
              <a:ext cx="254000" cy="14287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3717925" y="3468354"/>
              <a:ext cx="254000" cy="14287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638675" y="2012950"/>
              <a:ext cx="444500" cy="24447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641850" y="2254250"/>
              <a:ext cx="0" cy="81282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Data 149"/>
            <p:cNvSpPr/>
            <p:nvPr/>
          </p:nvSpPr>
          <p:spPr>
            <a:xfrm rot="16200000">
              <a:off x="4178702" y="2610586"/>
              <a:ext cx="864000" cy="5400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92 w 10000"/>
                <a:gd name="connsiteY1" fmla="*/ 639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81"/>
                <a:gd name="connsiteY0" fmla="*/ 9681 h 9681"/>
                <a:gd name="connsiteX1" fmla="*/ 592 w 8481"/>
                <a:gd name="connsiteY1" fmla="*/ 320 h 9681"/>
                <a:gd name="connsiteX2" fmla="*/ 8481 w 8481"/>
                <a:gd name="connsiteY2" fmla="*/ 0 h 9681"/>
                <a:gd name="connsiteX3" fmla="*/ 8000 w 8481"/>
                <a:gd name="connsiteY3" fmla="*/ 9681 h 9681"/>
                <a:gd name="connsiteX4" fmla="*/ 0 w 8481"/>
                <a:gd name="connsiteY4" fmla="*/ 9681 h 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1" h="9681">
                  <a:moveTo>
                    <a:pt x="0" y="9681"/>
                  </a:moveTo>
                  <a:cubicBezTo>
                    <a:pt x="197" y="6561"/>
                    <a:pt x="395" y="3440"/>
                    <a:pt x="592" y="320"/>
                  </a:cubicBezTo>
                  <a:lnTo>
                    <a:pt x="8481" y="0"/>
                  </a:lnTo>
                  <a:cubicBezTo>
                    <a:pt x="8321" y="3227"/>
                    <a:pt x="8160" y="6454"/>
                    <a:pt x="8000" y="9681"/>
                  </a:cubicBezTo>
                  <a:lnTo>
                    <a:pt x="0" y="9681"/>
                  </a:lnTo>
                  <a:close/>
                </a:path>
              </a:pathLst>
            </a:custGeom>
            <a:pattFill prst="wdDnDiag">
              <a:fgClr>
                <a:prstClr val="black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Data 149"/>
            <p:cNvSpPr/>
            <p:nvPr/>
          </p:nvSpPr>
          <p:spPr>
            <a:xfrm rot="19860000" flipV="1">
              <a:off x="4568127" y="2068082"/>
              <a:ext cx="540000" cy="7200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92 w 10000"/>
                <a:gd name="connsiteY1" fmla="*/ 639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81"/>
                <a:gd name="connsiteY0" fmla="*/ 9681 h 9681"/>
                <a:gd name="connsiteX1" fmla="*/ 592 w 8481"/>
                <a:gd name="connsiteY1" fmla="*/ 320 h 9681"/>
                <a:gd name="connsiteX2" fmla="*/ 8481 w 8481"/>
                <a:gd name="connsiteY2" fmla="*/ 0 h 9681"/>
                <a:gd name="connsiteX3" fmla="*/ 8000 w 8481"/>
                <a:gd name="connsiteY3" fmla="*/ 9681 h 9681"/>
                <a:gd name="connsiteX4" fmla="*/ 0 w 8481"/>
                <a:gd name="connsiteY4" fmla="*/ 9681 h 9681"/>
                <a:gd name="connsiteX0" fmla="*/ 0 w 9786"/>
                <a:gd name="connsiteY0" fmla="*/ 10117 h 10117"/>
                <a:gd name="connsiteX1" fmla="*/ 484 w 9786"/>
                <a:gd name="connsiteY1" fmla="*/ 331 h 10117"/>
                <a:gd name="connsiteX2" fmla="*/ 9786 w 9786"/>
                <a:gd name="connsiteY2" fmla="*/ 0 h 10117"/>
                <a:gd name="connsiteX3" fmla="*/ 9219 w 9786"/>
                <a:gd name="connsiteY3" fmla="*/ 10000 h 10117"/>
                <a:gd name="connsiteX4" fmla="*/ 0 w 9786"/>
                <a:gd name="connsiteY4" fmla="*/ 10117 h 10117"/>
                <a:gd name="connsiteX0" fmla="*/ 0 w 9683"/>
                <a:gd name="connsiteY0" fmla="*/ 9271 h 9884"/>
                <a:gd name="connsiteX1" fmla="*/ 178 w 9683"/>
                <a:gd name="connsiteY1" fmla="*/ 327 h 9884"/>
                <a:gd name="connsiteX2" fmla="*/ 9683 w 9683"/>
                <a:gd name="connsiteY2" fmla="*/ 0 h 9884"/>
                <a:gd name="connsiteX3" fmla="*/ 9104 w 9683"/>
                <a:gd name="connsiteY3" fmla="*/ 9884 h 9884"/>
                <a:gd name="connsiteX4" fmla="*/ 0 w 9683"/>
                <a:gd name="connsiteY4" fmla="*/ 9271 h 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3" h="9884">
                  <a:moveTo>
                    <a:pt x="0" y="9271"/>
                  </a:moveTo>
                  <a:cubicBezTo>
                    <a:pt x="237" y="6085"/>
                    <a:pt x="-59" y="3512"/>
                    <a:pt x="178" y="327"/>
                  </a:cubicBezTo>
                  <a:lnTo>
                    <a:pt x="9683" y="0"/>
                  </a:lnTo>
                  <a:lnTo>
                    <a:pt x="9104" y="9884"/>
                  </a:lnTo>
                  <a:lnTo>
                    <a:pt x="0" y="9271"/>
                  </a:lnTo>
                  <a:close/>
                </a:path>
              </a:pathLst>
            </a:custGeom>
            <a:pattFill prst="wdDnDiag">
              <a:fgClr>
                <a:prstClr val="black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Data 149"/>
            <p:cNvSpPr/>
            <p:nvPr/>
          </p:nvSpPr>
          <p:spPr>
            <a:xfrm rot="19860000" flipV="1">
              <a:off x="4339623" y="3685400"/>
              <a:ext cx="288000" cy="7200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92 w 10000"/>
                <a:gd name="connsiteY1" fmla="*/ 639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81"/>
                <a:gd name="connsiteY0" fmla="*/ 9681 h 9681"/>
                <a:gd name="connsiteX1" fmla="*/ 592 w 8481"/>
                <a:gd name="connsiteY1" fmla="*/ 320 h 9681"/>
                <a:gd name="connsiteX2" fmla="*/ 8481 w 8481"/>
                <a:gd name="connsiteY2" fmla="*/ 0 h 9681"/>
                <a:gd name="connsiteX3" fmla="*/ 8000 w 8481"/>
                <a:gd name="connsiteY3" fmla="*/ 9681 h 9681"/>
                <a:gd name="connsiteX4" fmla="*/ 0 w 8481"/>
                <a:gd name="connsiteY4" fmla="*/ 9681 h 9681"/>
                <a:gd name="connsiteX0" fmla="*/ 0 w 9786"/>
                <a:gd name="connsiteY0" fmla="*/ 10117 h 10117"/>
                <a:gd name="connsiteX1" fmla="*/ 484 w 9786"/>
                <a:gd name="connsiteY1" fmla="*/ 331 h 10117"/>
                <a:gd name="connsiteX2" fmla="*/ 9786 w 9786"/>
                <a:gd name="connsiteY2" fmla="*/ 0 h 10117"/>
                <a:gd name="connsiteX3" fmla="*/ 9219 w 9786"/>
                <a:gd name="connsiteY3" fmla="*/ 10000 h 10117"/>
                <a:gd name="connsiteX4" fmla="*/ 0 w 9786"/>
                <a:gd name="connsiteY4" fmla="*/ 10117 h 10117"/>
                <a:gd name="connsiteX0" fmla="*/ 0 w 9683"/>
                <a:gd name="connsiteY0" fmla="*/ 9271 h 9884"/>
                <a:gd name="connsiteX1" fmla="*/ 178 w 9683"/>
                <a:gd name="connsiteY1" fmla="*/ 327 h 9884"/>
                <a:gd name="connsiteX2" fmla="*/ 9683 w 9683"/>
                <a:gd name="connsiteY2" fmla="*/ 0 h 9884"/>
                <a:gd name="connsiteX3" fmla="*/ 9104 w 9683"/>
                <a:gd name="connsiteY3" fmla="*/ 9884 h 9884"/>
                <a:gd name="connsiteX4" fmla="*/ 0 w 9683"/>
                <a:gd name="connsiteY4" fmla="*/ 9271 h 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3" h="9884">
                  <a:moveTo>
                    <a:pt x="0" y="9271"/>
                  </a:moveTo>
                  <a:cubicBezTo>
                    <a:pt x="237" y="6085"/>
                    <a:pt x="-59" y="3512"/>
                    <a:pt x="178" y="327"/>
                  </a:cubicBezTo>
                  <a:lnTo>
                    <a:pt x="9683" y="0"/>
                  </a:lnTo>
                  <a:lnTo>
                    <a:pt x="9104" y="9884"/>
                  </a:lnTo>
                  <a:lnTo>
                    <a:pt x="0" y="9271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Data 149"/>
            <p:cNvSpPr/>
            <p:nvPr/>
          </p:nvSpPr>
          <p:spPr>
            <a:xfrm rot="19860000" flipV="1">
              <a:off x="4498522" y="4040193"/>
              <a:ext cx="540000" cy="7200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92 w 10000"/>
                <a:gd name="connsiteY1" fmla="*/ 639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81"/>
                <a:gd name="connsiteY0" fmla="*/ 9681 h 9681"/>
                <a:gd name="connsiteX1" fmla="*/ 592 w 8481"/>
                <a:gd name="connsiteY1" fmla="*/ 320 h 9681"/>
                <a:gd name="connsiteX2" fmla="*/ 8481 w 8481"/>
                <a:gd name="connsiteY2" fmla="*/ 0 h 9681"/>
                <a:gd name="connsiteX3" fmla="*/ 8000 w 8481"/>
                <a:gd name="connsiteY3" fmla="*/ 9681 h 9681"/>
                <a:gd name="connsiteX4" fmla="*/ 0 w 8481"/>
                <a:gd name="connsiteY4" fmla="*/ 9681 h 9681"/>
                <a:gd name="connsiteX0" fmla="*/ 0 w 9786"/>
                <a:gd name="connsiteY0" fmla="*/ 10117 h 10117"/>
                <a:gd name="connsiteX1" fmla="*/ 484 w 9786"/>
                <a:gd name="connsiteY1" fmla="*/ 331 h 10117"/>
                <a:gd name="connsiteX2" fmla="*/ 9786 w 9786"/>
                <a:gd name="connsiteY2" fmla="*/ 0 h 10117"/>
                <a:gd name="connsiteX3" fmla="*/ 9219 w 9786"/>
                <a:gd name="connsiteY3" fmla="*/ 10000 h 10117"/>
                <a:gd name="connsiteX4" fmla="*/ 0 w 9786"/>
                <a:gd name="connsiteY4" fmla="*/ 10117 h 10117"/>
                <a:gd name="connsiteX0" fmla="*/ 0 w 9683"/>
                <a:gd name="connsiteY0" fmla="*/ 9271 h 9884"/>
                <a:gd name="connsiteX1" fmla="*/ 178 w 9683"/>
                <a:gd name="connsiteY1" fmla="*/ 327 h 9884"/>
                <a:gd name="connsiteX2" fmla="*/ 9683 w 9683"/>
                <a:gd name="connsiteY2" fmla="*/ 0 h 9884"/>
                <a:gd name="connsiteX3" fmla="*/ 9104 w 9683"/>
                <a:gd name="connsiteY3" fmla="*/ 9884 h 9884"/>
                <a:gd name="connsiteX4" fmla="*/ 0 w 9683"/>
                <a:gd name="connsiteY4" fmla="*/ 9271 h 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3" h="9884">
                  <a:moveTo>
                    <a:pt x="0" y="9271"/>
                  </a:moveTo>
                  <a:cubicBezTo>
                    <a:pt x="237" y="6085"/>
                    <a:pt x="-59" y="3512"/>
                    <a:pt x="178" y="327"/>
                  </a:cubicBezTo>
                  <a:lnTo>
                    <a:pt x="9683" y="0"/>
                  </a:lnTo>
                  <a:lnTo>
                    <a:pt x="9104" y="9884"/>
                  </a:lnTo>
                  <a:lnTo>
                    <a:pt x="0" y="9271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Data 149"/>
            <p:cNvSpPr/>
            <p:nvPr/>
          </p:nvSpPr>
          <p:spPr>
            <a:xfrm rot="19860000" flipV="1">
              <a:off x="6777165" y="2312524"/>
              <a:ext cx="108000" cy="7200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92 w 10000"/>
                <a:gd name="connsiteY1" fmla="*/ 639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81"/>
                <a:gd name="connsiteY0" fmla="*/ 9681 h 9681"/>
                <a:gd name="connsiteX1" fmla="*/ 592 w 8481"/>
                <a:gd name="connsiteY1" fmla="*/ 320 h 9681"/>
                <a:gd name="connsiteX2" fmla="*/ 8481 w 8481"/>
                <a:gd name="connsiteY2" fmla="*/ 0 h 9681"/>
                <a:gd name="connsiteX3" fmla="*/ 8000 w 8481"/>
                <a:gd name="connsiteY3" fmla="*/ 9681 h 9681"/>
                <a:gd name="connsiteX4" fmla="*/ 0 w 8481"/>
                <a:gd name="connsiteY4" fmla="*/ 9681 h 9681"/>
                <a:gd name="connsiteX0" fmla="*/ 0 w 9786"/>
                <a:gd name="connsiteY0" fmla="*/ 10117 h 10117"/>
                <a:gd name="connsiteX1" fmla="*/ 484 w 9786"/>
                <a:gd name="connsiteY1" fmla="*/ 331 h 10117"/>
                <a:gd name="connsiteX2" fmla="*/ 9786 w 9786"/>
                <a:gd name="connsiteY2" fmla="*/ 0 h 10117"/>
                <a:gd name="connsiteX3" fmla="*/ 9219 w 9786"/>
                <a:gd name="connsiteY3" fmla="*/ 10000 h 10117"/>
                <a:gd name="connsiteX4" fmla="*/ 0 w 9786"/>
                <a:gd name="connsiteY4" fmla="*/ 10117 h 10117"/>
                <a:gd name="connsiteX0" fmla="*/ 0 w 9683"/>
                <a:gd name="connsiteY0" fmla="*/ 9271 h 9884"/>
                <a:gd name="connsiteX1" fmla="*/ 178 w 9683"/>
                <a:gd name="connsiteY1" fmla="*/ 327 h 9884"/>
                <a:gd name="connsiteX2" fmla="*/ 9683 w 9683"/>
                <a:gd name="connsiteY2" fmla="*/ 0 h 9884"/>
                <a:gd name="connsiteX3" fmla="*/ 9104 w 9683"/>
                <a:gd name="connsiteY3" fmla="*/ 9884 h 9884"/>
                <a:gd name="connsiteX4" fmla="*/ 0 w 9683"/>
                <a:gd name="connsiteY4" fmla="*/ 9271 h 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3" h="9884">
                  <a:moveTo>
                    <a:pt x="0" y="9271"/>
                  </a:moveTo>
                  <a:cubicBezTo>
                    <a:pt x="237" y="6085"/>
                    <a:pt x="-59" y="3512"/>
                    <a:pt x="178" y="327"/>
                  </a:cubicBezTo>
                  <a:lnTo>
                    <a:pt x="9683" y="0"/>
                  </a:lnTo>
                  <a:lnTo>
                    <a:pt x="9104" y="9884"/>
                  </a:lnTo>
                  <a:lnTo>
                    <a:pt x="0" y="9271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99050" y="2233511"/>
              <a:ext cx="6136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mass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38146" y="1809948"/>
              <a:ext cx="886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viscous </a:t>
              </a:r>
            </a:p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damping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89903" y="1738640"/>
              <a:ext cx="6534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lead </a:t>
              </a:r>
            </a:p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screw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467549" y="2755910"/>
              <a:ext cx="992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DC servo- </a:t>
              </a:r>
            </a:p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motor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68704" y="3070253"/>
              <a:ext cx="683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servo- </a:t>
              </a:r>
            </a:p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amp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310582" y="4135764"/>
              <a:ext cx="10329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position</a:t>
              </a:r>
            </a:p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transducer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52835" y="4557384"/>
              <a:ext cx="776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input</a:t>
              </a:r>
            </a:p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/>
                  <a:cs typeface="Arial"/>
                </a:rPr>
                <a:t>voltage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062290" y="3683608"/>
              <a:ext cx="9865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  <a:latin typeface="Arial"/>
                  <a:cs typeface="Arial"/>
                </a:rPr>
                <a:t>x </a:t>
              </a:r>
              <a:r>
                <a:rPr lang="en-US" sz="1400" dirty="0">
                  <a:solidFill>
                    <a:srgbClr val="FF0000"/>
                  </a:solidFill>
                  <a:latin typeface="Arial"/>
                  <a:cs typeface="Arial"/>
                </a:rPr>
                <a:t>(output)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139831" y="4321176"/>
              <a:ext cx="3459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  <a:latin typeface="Arial"/>
                  <a:cs typeface="Arial"/>
                </a:rPr>
                <a:t>V</a:t>
              </a:r>
              <a:r>
                <a:rPr lang="en-US" sz="1400" baseline="-25000" dirty="0">
                  <a:solidFill>
                    <a:srgbClr val="FF0000"/>
                  </a:solidFill>
                  <a:latin typeface="Arial"/>
                  <a:cs typeface="Arial"/>
                </a:rPr>
                <a:t>i</a:t>
              </a:r>
              <a:endParaRPr lang="en-US" sz="14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491967" y="2654498"/>
              <a:ext cx="340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err="1">
                  <a:solidFill>
                    <a:srgbClr val="0000FF"/>
                  </a:solidFill>
                  <a:latin typeface="Arial"/>
                  <a:cs typeface="Arial"/>
                </a:rPr>
                <a:t>f</a:t>
              </a:r>
              <a:r>
                <a:rPr lang="en-US" sz="1400" baseline="-25000" dirty="0" err="1">
                  <a:solidFill>
                    <a:srgbClr val="0000FF"/>
                  </a:solidFill>
                  <a:latin typeface="Arial"/>
                  <a:cs typeface="Arial"/>
                </a:rPr>
                <a:t>R</a:t>
              </a:r>
              <a:endParaRPr lang="en-US" sz="1400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35132" y="4025870"/>
              <a:ext cx="334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08097" y="4216338"/>
              <a:ext cx="27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-</a:t>
              </a:r>
            </a:p>
          </p:txBody>
        </p:sp>
      </p:grpSp>
      <p:sp>
        <p:nvSpPr>
          <p:cNvPr id="87" name="Date Placeholder 3">
            <a:extLst>
              <a:ext uri="{FF2B5EF4-FFF2-40B4-BE49-F238E27FC236}">
                <a16:creationId xmlns:a16="http://schemas.microsoft.com/office/drawing/2014/main" id="{63CA3BCC-7165-4C95-A1FF-702085AA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88" name="Footer Placeholder 4">
            <a:extLst>
              <a:ext uri="{FF2B5EF4-FFF2-40B4-BE49-F238E27FC236}">
                <a16:creationId xmlns:a16="http://schemas.microsoft.com/office/drawing/2014/main" id="{B72DC7A3-D153-4CD8-A555-8F1D5D7AB76D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5557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Block Diagrams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2213"/>
          </a:xfrm>
        </p:spPr>
        <p:txBody>
          <a:bodyPr/>
          <a:lstStyle/>
          <a:p>
            <a:r>
              <a:rPr lang="en-GB" dirty="0"/>
              <a:t>Systems engineers represent the components of the system as a series of blocks:</a:t>
            </a:r>
          </a:p>
          <a:p>
            <a:r>
              <a:rPr lang="en-GB" dirty="0"/>
              <a:t>Recap: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27051" y="3429000"/>
            <a:ext cx="3333990" cy="637479"/>
            <a:chOff x="5172887" y="4393322"/>
            <a:chExt cx="3333990" cy="637479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172887" y="4820046"/>
              <a:ext cx="914325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7584085" y="4819332"/>
              <a:ext cx="914325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117170" y="4596525"/>
              <a:ext cx="1454680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6258109" y="4601314"/>
              <a:ext cx="1215842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G(s)</a:t>
              </a:r>
              <a:endParaRPr kumimoji="0" lang="en-US" sz="1800" b="0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276996" y="4397523"/>
              <a:ext cx="7048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i</a:t>
              </a: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(</a:t>
              </a: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s</a:t>
              </a: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)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7741644" y="4393322"/>
              <a:ext cx="76523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b="0" i="1" u="none" strike="noStrike" cap="none" normalizeH="0" baseline="0">
                  <a:ln>
                    <a:noFill/>
                  </a:ln>
                  <a:effectLst/>
                  <a:latin typeface="Cambria Math"/>
                  <a:ea typeface="Times New Roman" pitchFamily="18" charset="0"/>
                  <a:cs typeface="Cambria Math"/>
                </a:defRPr>
              </a:lvl1pPr>
            </a:lstStyle>
            <a:p>
              <a:r>
                <a:rPr lang="en-US" dirty="0"/>
                <a:t>X</a:t>
              </a:r>
              <a:r>
                <a:rPr lang="en-US" i="0" baseline="-25000" dirty="0"/>
                <a:t>o</a:t>
              </a:r>
              <a:r>
                <a:rPr lang="en-US" i="0" dirty="0"/>
                <a:t>(</a:t>
              </a:r>
              <a:r>
                <a:rPr lang="en-US" dirty="0"/>
                <a:t>s</a:t>
              </a:r>
              <a:r>
                <a:rPr lang="en-US" i="0" dirty="0"/>
                <a:t>)</a:t>
              </a:r>
            </a:p>
            <a:p>
              <a:r>
                <a:rPr lang="en-US" dirty="0"/>
                <a:t>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57200" y="4045729"/>
                <a:ext cx="8229600" cy="174221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transfer function G(s) transforms the input X</a:t>
                </a:r>
                <a:r>
                  <a:rPr lang="en-GB" baseline="-25000" dirty="0"/>
                  <a:t>i </a:t>
                </a:r>
                <a:r>
                  <a:rPr lang="en-GB" dirty="0"/>
                  <a:t>into the output X</a:t>
                </a:r>
                <a:r>
                  <a:rPr lang="en-GB" baseline="-25000" dirty="0"/>
                  <a:t>0  </a:t>
                </a:r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baseline="-2500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45729"/>
                <a:ext cx="8229600" cy="1742213"/>
              </a:xfrm>
              <a:prstGeom prst="rect">
                <a:avLst/>
              </a:prstGeom>
              <a:blipFill rotWithShape="0">
                <a:blip r:embed="rId2"/>
                <a:stretch>
                  <a:fillRect l="-1704" t="-4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9759704-3427-4AAA-BB45-5FF2F359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645835C-AEBE-4D93-8EB4-906084FF258C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9170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econdOrd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848067"/>
            <a:ext cx="8039100" cy="3050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3605" y="299452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sz="2000" baseline="30000" dirty="0">
                <a:solidFill>
                  <a:srgbClr val="000090"/>
                </a:solidFill>
                <a:latin typeface="Arial"/>
                <a:cs typeface="Arial"/>
              </a:rPr>
              <a:t>nd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 Order 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031" y="1019472"/>
            <a:ext cx="633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The transient responses under a step input for all three cases can be summarised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9440" y="3225879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err="1">
                <a:latin typeface="Cambria Math"/>
                <a:cs typeface="Cambria Math"/>
              </a:rPr>
              <a:t>γ</a:t>
            </a:r>
            <a:r>
              <a:rPr lang="en-GB" sz="2400" i="1" dirty="0">
                <a:latin typeface="Cambria Math"/>
                <a:cs typeface="Cambria Math"/>
              </a:rPr>
              <a:t> </a:t>
            </a:r>
            <a:r>
              <a:rPr lang="en-GB" sz="2400" dirty="0">
                <a:latin typeface="Cambria Math"/>
                <a:cs typeface="Cambria Math"/>
              </a:rPr>
              <a:t>&gt; 1</a:t>
            </a:r>
            <a:r>
              <a:rPr lang="en-GB" sz="2400" i="1" dirty="0">
                <a:latin typeface="Cambria Math"/>
                <a:cs typeface="Cambria Math"/>
              </a:rPr>
              <a:t> </a:t>
            </a:r>
            <a:endParaRPr lang="en-US" sz="2400" i="1" dirty="0">
              <a:latin typeface="Cambria Math"/>
              <a:cs typeface="Cambria Mat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2850" y="2051645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err="1">
                <a:latin typeface="Cambria Math"/>
                <a:cs typeface="Cambria Math"/>
              </a:rPr>
              <a:t>γ</a:t>
            </a:r>
            <a:r>
              <a:rPr lang="en-GB" sz="2400" i="1" dirty="0">
                <a:latin typeface="Cambria Math"/>
                <a:cs typeface="Cambria Math"/>
              </a:rPr>
              <a:t> </a:t>
            </a:r>
            <a:r>
              <a:rPr lang="en-GB" sz="2400" dirty="0">
                <a:latin typeface="Cambria Math"/>
                <a:cs typeface="Cambria Math"/>
              </a:rPr>
              <a:t>&lt; 1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8145" y="3295213"/>
            <a:ext cx="892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err="1">
                <a:latin typeface="Cambria Math"/>
                <a:cs typeface="Cambria Math"/>
              </a:rPr>
              <a:t>γ</a:t>
            </a:r>
            <a:r>
              <a:rPr lang="en-GB" sz="2400" i="1" dirty="0">
                <a:latin typeface="Cambria Math"/>
                <a:cs typeface="Cambria Math"/>
              </a:rPr>
              <a:t> </a:t>
            </a:r>
            <a:r>
              <a:rPr lang="en-GB" sz="2400" dirty="0">
                <a:latin typeface="Cambria Math"/>
                <a:cs typeface="Cambria Math"/>
              </a:rPr>
              <a:t>= 1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050" y="1841579"/>
            <a:ext cx="90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Cambria Math"/>
                <a:cs typeface="Cambria Math"/>
              </a:rPr>
              <a:t>x</a:t>
            </a:r>
            <a:r>
              <a:rPr lang="en-GB" sz="2400" i="1" baseline="-25000" dirty="0">
                <a:latin typeface="Cambria Math"/>
                <a:cs typeface="Cambria Math"/>
              </a:rPr>
              <a:t>o</a:t>
            </a:r>
            <a:r>
              <a:rPr lang="en-GB" sz="2400" i="1" dirty="0">
                <a:latin typeface="Cambria Math"/>
                <a:cs typeface="Cambria Math"/>
              </a:rPr>
              <a:t> </a:t>
            </a:r>
            <a:r>
              <a:rPr lang="en-GB" sz="2400" dirty="0">
                <a:latin typeface="Cambria Math"/>
                <a:cs typeface="Cambria Math"/>
              </a:rPr>
              <a:t>(</a:t>
            </a:r>
            <a:r>
              <a:rPr lang="en-GB" sz="2400" i="1" dirty="0">
                <a:latin typeface="Cambria Math"/>
                <a:cs typeface="Cambria Math"/>
              </a:rPr>
              <a:t>t</a:t>
            </a:r>
            <a:r>
              <a:rPr lang="en-GB" sz="2400" dirty="0">
                <a:latin typeface="Cambria Math"/>
                <a:cs typeface="Cambria Math"/>
              </a:rPr>
              <a:t>)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0630" y="4451945"/>
            <a:ext cx="341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Cambria Math"/>
                <a:cs typeface="Cambria Math"/>
              </a:rPr>
              <a:t>t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11031" y="4950651"/>
            <a:ext cx="633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As can be seen, there is the danger of oscillation or overshooting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8C51616-F3E0-41A9-800E-4B91E436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B874756-A782-4824-AFF0-8DE009F98C3C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675915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Highly automated VW Golf production line</a:t>
            </a:r>
          </a:p>
          <a:p>
            <a:pPr lvl="1"/>
            <a:r>
              <a:rPr lang="en-GB" dirty="0">
                <a:hlinkClick r:id="rId2"/>
              </a:rPr>
              <a:t>https://www.youtube.com/watch?v=3H1c_6_AxrQ</a:t>
            </a:r>
            <a:endParaRPr lang="en-GB" dirty="0"/>
          </a:p>
          <a:p>
            <a:r>
              <a:rPr lang="en-GB" dirty="0"/>
              <a:t>Questions:</a:t>
            </a:r>
          </a:p>
          <a:p>
            <a:pPr lvl="1"/>
            <a:r>
              <a:rPr lang="en-GB" dirty="0"/>
              <a:t>What would happen if the robot overshoots?</a:t>
            </a:r>
          </a:p>
          <a:p>
            <a:pPr lvl="1"/>
            <a:r>
              <a:rPr lang="en-GB" dirty="0"/>
              <a:t>Can speed/precision be improved?</a:t>
            </a:r>
          </a:p>
          <a:p>
            <a:pPr lvl="1"/>
            <a:r>
              <a:rPr lang="en-GB" dirty="0"/>
              <a:t>What controls the robots? Are they open or closed loop?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31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79F1F4-775C-496C-A00E-503129D8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6D30DF-394D-4AD1-8A8F-910B0C14647E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3745325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Brilliant idea no. 1 -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GB" dirty="0"/>
              <a:t>Centrifugal governor</a:t>
            </a:r>
          </a:p>
          <a:p>
            <a:pPr lvl="1"/>
            <a:r>
              <a:rPr lang="en-GB" dirty="0"/>
              <a:t>Patented 1788 by James Watt</a:t>
            </a:r>
          </a:p>
          <a:p>
            <a:pPr lvl="1"/>
            <a:endParaRPr lang="en-GB" dirty="0"/>
          </a:p>
        </p:txBody>
      </p:sp>
      <p:pic>
        <p:nvPicPr>
          <p:cNvPr id="2050" name="Picture 2" descr="https://myweb.rollins.edu/jsiry/steam_big_h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9911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34640" y="4077072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s://encrypted-tbn2.gstatic.com/images?q=tbn:ANd9GcSVB3Xyx3u_KreBdioXbiGm2idC5laedb2sgwiBR7N5-LLNX6m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1527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4" idx="0"/>
          </p:cNvCxnSpPr>
          <p:nvPr/>
        </p:nvCxnSpPr>
        <p:spPr>
          <a:xfrm flipV="1">
            <a:off x="2794680" y="1196752"/>
            <a:ext cx="2929448" cy="28803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2794680" y="4797152"/>
            <a:ext cx="2929448" cy="11621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47864" y="1196752"/>
            <a:ext cx="2376264" cy="23042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32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148066" y="3372458"/>
            <a:ext cx="432048" cy="6513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Method of operation for centrifugal governor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422" y="6381328"/>
            <a:ext cx="5615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Video: https://www.youtube.com/watch?v=OG1AiaNTT6s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5" y="1935535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19673" y="2151559"/>
            <a:ext cx="72008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47665" y="3879751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rapezoid 7"/>
          <p:cNvSpPr/>
          <p:nvPr/>
        </p:nvSpPr>
        <p:spPr>
          <a:xfrm flipV="1">
            <a:off x="1331641" y="4950345"/>
            <a:ext cx="648072" cy="153541"/>
          </a:xfrm>
          <a:custGeom>
            <a:avLst/>
            <a:gdLst>
              <a:gd name="connsiteX0" fmla="*/ 0 w 648072"/>
              <a:gd name="connsiteY0" fmla="*/ 144016 h 144016"/>
              <a:gd name="connsiteX1" fmla="*/ 36004 w 648072"/>
              <a:gd name="connsiteY1" fmla="*/ 0 h 144016"/>
              <a:gd name="connsiteX2" fmla="*/ 612068 w 648072"/>
              <a:gd name="connsiteY2" fmla="*/ 0 h 144016"/>
              <a:gd name="connsiteX3" fmla="*/ 648072 w 648072"/>
              <a:gd name="connsiteY3" fmla="*/ 144016 h 144016"/>
              <a:gd name="connsiteX4" fmla="*/ 0 w 648072"/>
              <a:gd name="connsiteY4" fmla="*/ 144016 h 144016"/>
              <a:gd name="connsiteX0" fmla="*/ 0 w 648072"/>
              <a:gd name="connsiteY0" fmla="*/ 153541 h 153541"/>
              <a:gd name="connsiteX1" fmla="*/ 112204 w 648072"/>
              <a:gd name="connsiteY1" fmla="*/ 0 h 153541"/>
              <a:gd name="connsiteX2" fmla="*/ 612068 w 648072"/>
              <a:gd name="connsiteY2" fmla="*/ 9525 h 153541"/>
              <a:gd name="connsiteX3" fmla="*/ 648072 w 648072"/>
              <a:gd name="connsiteY3" fmla="*/ 153541 h 153541"/>
              <a:gd name="connsiteX4" fmla="*/ 0 w 648072"/>
              <a:gd name="connsiteY4" fmla="*/ 153541 h 153541"/>
              <a:gd name="connsiteX0" fmla="*/ 0 w 648072"/>
              <a:gd name="connsiteY0" fmla="*/ 153541 h 153541"/>
              <a:gd name="connsiteX1" fmla="*/ 112204 w 648072"/>
              <a:gd name="connsiteY1" fmla="*/ 0 h 153541"/>
              <a:gd name="connsiteX2" fmla="*/ 535868 w 648072"/>
              <a:gd name="connsiteY2" fmla="*/ 0 h 153541"/>
              <a:gd name="connsiteX3" fmla="*/ 648072 w 648072"/>
              <a:gd name="connsiteY3" fmla="*/ 153541 h 153541"/>
              <a:gd name="connsiteX4" fmla="*/ 0 w 648072"/>
              <a:gd name="connsiteY4" fmla="*/ 153541 h 15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" h="153541">
                <a:moveTo>
                  <a:pt x="0" y="153541"/>
                </a:moveTo>
                <a:lnTo>
                  <a:pt x="112204" y="0"/>
                </a:lnTo>
                <a:lnTo>
                  <a:pt x="535868" y="0"/>
                </a:lnTo>
                <a:lnTo>
                  <a:pt x="648072" y="153541"/>
                </a:lnTo>
                <a:lnTo>
                  <a:pt x="0" y="15354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7"/>
          <p:cNvSpPr/>
          <p:nvPr/>
        </p:nvSpPr>
        <p:spPr>
          <a:xfrm rot="16200000">
            <a:off x="1606565" y="5197610"/>
            <a:ext cx="648072" cy="153541"/>
          </a:xfrm>
          <a:custGeom>
            <a:avLst/>
            <a:gdLst>
              <a:gd name="connsiteX0" fmla="*/ 0 w 648072"/>
              <a:gd name="connsiteY0" fmla="*/ 144016 h 144016"/>
              <a:gd name="connsiteX1" fmla="*/ 36004 w 648072"/>
              <a:gd name="connsiteY1" fmla="*/ 0 h 144016"/>
              <a:gd name="connsiteX2" fmla="*/ 612068 w 648072"/>
              <a:gd name="connsiteY2" fmla="*/ 0 h 144016"/>
              <a:gd name="connsiteX3" fmla="*/ 648072 w 648072"/>
              <a:gd name="connsiteY3" fmla="*/ 144016 h 144016"/>
              <a:gd name="connsiteX4" fmla="*/ 0 w 648072"/>
              <a:gd name="connsiteY4" fmla="*/ 144016 h 144016"/>
              <a:gd name="connsiteX0" fmla="*/ 0 w 648072"/>
              <a:gd name="connsiteY0" fmla="*/ 153541 h 153541"/>
              <a:gd name="connsiteX1" fmla="*/ 112204 w 648072"/>
              <a:gd name="connsiteY1" fmla="*/ 0 h 153541"/>
              <a:gd name="connsiteX2" fmla="*/ 612068 w 648072"/>
              <a:gd name="connsiteY2" fmla="*/ 9525 h 153541"/>
              <a:gd name="connsiteX3" fmla="*/ 648072 w 648072"/>
              <a:gd name="connsiteY3" fmla="*/ 153541 h 153541"/>
              <a:gd name="connsiteX4" fmla="*/ 0 w 648072"/>
              <a:gd name="connsiteY4" fmla="*/ 153541 h 153541"/>
              <a:gd name="connsiteX0" fmla="*/ 0 w 648072"/>
              <a:gd name="connsiteY0" fmla="*/ 153541 h 153541"/>
              <a:gd name="connsiteX1" fmla="*/ 112204 w 648072"/>
              <a:gd name="connsiteY1" fmla="*/ 0 h 153541"/>
              <a:gd name="connsiteX2" fmla="*/ 535868 w 648072"/>
              <a:gd name="connsiteY2" fmla="*/ 0 h 153541"/>
              <a:gd name="connsiteX3" fmla="*/ 648072 w 648072"/>
              <a:gd name="connsiteY3" fmla="*/ 153541 h 153541"/>
              <a:gd name="connsiteX4" fmla="*/ 0 w 648072"/>
              <a:gd name="connsiteY4" fmla="*/ 153541 h 153541"/>
              <a:gd name="connsiteX0" fmla="*/ 0 w 648072"/>
              <a:gd name="connsiteY0" fmla="*/ 153541 h 153541"/>
              <a:gd name="connsiteX1" fmla="*/ 112204 w 648072"/>
              <a:gd name="connsiteY1" fmla="*/ 0 h 153541"/>
              <a:gd name="connsiteX2" fmla="*/ 507293 w 648072"/>
              <a:gd name="connsiteY2" fmla="*/ 3 h 153541"/>
              <a:gd name="connsiteX3" fmla="*/ 648072 w 648072"/>
              <a:gd name="connsiteY3" fmla="*/ 153541 h 153541"/>
              <a:gd name="connsiteX4" fmla="*/ 0 w 648072"/>
              <a:gd name="connsiteY4" fmla="*/ 153541 h 15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" h="153541">
                <a:moveTo>
                  <a:pt x="0" y="153541"/>
                </a:moveTo>
                <a:lnTo>
                  <a:pt x="112204" y="0"/>
                </a:lnTo>
                <a:lnTo>
                  <a:pt x="507293" y="3"/>
                </a:lnTo>
                <a:lnTo>
                  <a:pt x="648072" y="153541"/>
                </a:lnTo>
                <a:lnTo>
                  <a:pt x="0" y="15354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6200000" flipH="1">
            <a:off x="3375524" y="3870224"/>
            <a:ext cx="72008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95712" y="351323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267745" y="350676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stCxn id="5" idx="1"/>
          </p:cNvCxnSpPr>
          <p:nvPr/>
        </p:nvCxnSpPr>
        <p:spPr>
          <a:xfrm flipH="1">
            <a:off x="875732" y="2043547"/>
            <a:ext cx="671933" cy="1649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763689" y="2037073"/>
            <a:ext cx="671933" cy="1649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1"/>
          </p:cNvCxnSpPr>
          <p:nvPr/>
        </p:nvCxnSpPr>
        <p:spPr>
          <a:xfrm>
            <a:off x="1115617" y="3087663"/>
            <a:ext cx="432048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3"/>
          </p:cNvCxnSpPr>
          <p:nvPr/>
        </p:nvCxnSpPr>
        <p:spPr>
          <a:xfrm flipV="1">
            <a:off x="1763689" y="3087663"/>
            <a:ext cx="432048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15684" y="4941168"/>
            <a:ext cx="1916557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>
            <a:stCxn id="7" idx="3"/>
          </p:cNvCxnSpPr>
          <p:nvPr/>
        </p:nvCxnSpPr>
        <p:spPr>
          <a:xfrm>
            <a:off x="1763689" y="3987763"/>
            <a:ext cx="335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99655" y="3987763"/>
            <a:ext cx="0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9655" y="4383807"/>
            <a:ext cx="29764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07705" y="3987763"/>
            <a:ext cx="19195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051721" y="3951759"/>
            <a:ext cx="8404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992012" y="4347803"/>
            <a:ext cx="8404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034035" y="3693257"/>
            <a:ext cx="330054" cy="690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322066" y="3650779"/>
            <a:ext cx="8404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>
            <a:off x="5292081" y="2364346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42174" y="2364346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92081" y="4023767"/>
            <a:ext cx="0" cy="917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436097" y="4023767"/>
            <a:ext cx="6078" cy="917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364088" y="1935535"/>
            <a:ext cx="2" cy="428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rved Down Arrow 61"/>
          <p:cNvSpPr/>
          <p:nvPr/>
        </p:nvSpPr>
        <p:spPr>
          <a:xfrm>
            <a:off x="2219757" y="4815855"/>
            <a:ext cx="456015" cy="2880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Curved Down Arrow 62"/>
          <p:cNvSpPr/>
          <p:nvPr/>
        </p:nvSpPr>
        <p:spPr>
          <a:xfrm rot="5400000">
            <a:off x="1639870" y="1443463"/>
            <a:ext cx="456015" cy="2880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893" y="5338082"/>
            <a:ext cx="186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Drive from engine to governor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63481" y="547658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Engine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50667" y="3159671"/>
            <a:ext cx="2277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Control valve adjusts supply of steam to engine as linkage is moved by governor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49365" y="167421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Steam supply from boiler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72480" y="2625998"/>
            <a:ext cx="227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speed increases, </a:t>
            </a:r>
            <a:r>
              <a:rPr lang="en-GB" dirty="0" err="1"/>
              <a:t>flymasses</a:t>
            </a:r>
            <a:r>
              <a:rPr lang="en-GB" dirty="0"/>
              <a:t> rise and operate linkage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66546" y="1575408"/>
            <a:ext cx="2849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Angular velocity of governor shaft is proportional to engine rpm</a:t>
            </a:r>
          </a:p>
        </p:txBody>
      </p:sp>
    </p:spTree>
    <p:extLst>
      <p:ext uri="{BB962C8B-B14F-4D97-AF65-F5344CB8AC3E}">
        <p14:creationId xmlns:p14="http://schemas.microsoft.com/office/powerpoint/2010/main" val="1822260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Brilliant idea no. 1 – centrifugal governor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478"/>
            <a:ext cx="8229600" cy="4334685"/>
          </a:xfrm>
        </p:spPr>
        <p:txBody>
          <a:bodyPr/>
          <a:lstStyle/>
          <a:p>
            <a:r>
              <a:rPr lang="en-GB" dirty="0"/>
              <a:t>Speed control is achieved by negative feedback loop</a:t>
            </a:r>
          </a:p>
          <a:p>
            <a:pPr lvl="1"/>
            <a:r>
              <a:rPr lang="en-GB" dirty="0"/>
              <a:t>Too fast – steam input is reduced.</a:t>
            </a:r>
          </a:p>
          <a:p>
            <a:pPr lvl="1"/>
            <a:r>
              <a:rPr lang="en-GB" dirty="0"/>
              <a:t>Too slow – steam input is increased.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34</a:t>
            </a:fld>
            <a:endParaRPr lang="en-US"/>
          </a:p>
        </p:txBody>
      </p:sp>
      <p:sp>
        <p:nvSpPr>
          <p:cNvPr id="7" name="AutoShape 21"/>
          <p:cNvSpPr>
            <a:spLocks noChangeShapeType="1"/>
          </p:cNvSpPr>
          <p:nvPr/>
        </p:nvSpPr>
        <p:spPr bwMode="auto">
          <a:xfrm flipV="1">
            <a:off x="5981657" y="4545734"/>
            <a:ext cx="0" cy="71088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269097" y="4207298"/>
            <a:ext cx="34286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377039" y="4594648"/>
            <a:ext cx="34286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_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AutoShape 8"/>
          <p:cNvSpPr>
            <a:spLocks noChangeShapeType="1"/>
          </p:cNvSpPr>
          <p:nvPr/>
        </p:nvSpPr>
        <p:spPr bwMode="auto">
          <a:xfrm flipV="1">
            <a:off x="3709729" y="4721648"/>
            <a:ext cx="0" cy="53497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3543150" y="4378748"/>
            <a:ext cx="338400" cy="3384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192249" y="4553511"/>
            <a:ext cx="344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38638" y="4094174"/>
            <a:ext cx="49588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latin typeface="Arial" pitchFamily="34" charset="0"/>
                <a:cs typeface="Arial" pitchFamily="34" charset="0"/>
              </a:rPr>
              <a:t>ω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604950" y="4350958"/>
            <a:ext cx="61983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Qin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457385" y="5034780"/>
            <a:ext cx="960084" cy="434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712936" y="5087844"/>
            <a:ext cx="48672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K2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430169" y="5256618"/>
            <a:ext cx="564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Straight Connector 20"/>
          <p:cNvCxnSpPr/>
          <p:nvPr/>
        </p:nvCxnSpPr>
        <p:spPr>
          <a:xfrm flipH="1">
            <a:off x="3697029" y="5256618"/>
            <a:ext cx="7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Box 21"/>
          <p:cNvSpPr txBox="1"/>
          <p:nvPr/>
        </p:nvSpPr>
        <p:spPr>
          <a:xfrm>
            <a:off x="2180596" y="5284906"/>
            <a:ext cx="181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feedback (</a:t>
            </a:r>
            <a:r>
              <a:rPr lang="en-US" sz="1400" dirty="0" err="1">
                <a:latin typeface="Arial"/>
                <a:cs typeface="Arial"/>
              </a:rPr>
              <a:t>flymasses</a:t>
            </a:r>
            <a:r>
              <a:rPr lang="en-US" sz="1400" dirty="0">
                <a:latin typeface="Arial"/>
                <a:cs typeface="Arial"/>
              </a:rPr>
              <a:t> and valve)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flipV="1">
            <a:off x="3999450" y="5350848"/>
            <a:ext cx="364281" cy="1956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881550" y="4024965"/>
            <a:ext cx="2592951" cy="732205"/>
            <a:chOff x="4255668" y="871257"/>
            <a:chExt cx="2592951" cy="732205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5797188" y="1385634"/>
              <a:ext cx="105143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4255668" y="1396740"/>
              <a:ext cx="486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4730750" y="1169186"/>
              <a:ext cx="1066438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4814255" y="1197250"/>
              <a:ext cx="87533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K1/</a:t>
              </a:r>
              <a:r>
                <a:rPr lang="en-US" i="1" dirty="0" err="1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Js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04334" y="871257"/>
              <a:ext cx="19255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0000FF"/>
                  </a:solidFill>
                  <a:latin typeface="Arial"/>
                  <a:cs typeface="Arial"/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</a:rPr>
                <a:t>Piston, flywheel and shaft</a:t>
              </a:r>
            </a:p>
          </p:txBody>
        </p:sp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67FB6082-C880-40C9-A5BE-554DC92D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1F01CB1D-0FBC-4A3A-A0BA-354FA8C1B54D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314222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other information can we use?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Position – “are we there yet?”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groupCh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Velocity – “can we go any faster?”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groupChr>
                      <m:groupChrPr>
                        <m:chr m:val="→"/>
                        <m:vertJc m:val="bot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groupCh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Integral – “how far have we come?”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groupChr>
                      <m:groupChrPr>
                        <m:chr m:val="→"/>
                        <m:vertJc m:val="bot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groupCh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35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3364CB-81BE-45E0-A4CD-36EF9C60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ECFE2C-9C4E-40EF-8B5C-C302A8D02BF6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3491246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will be covered in the control lectures next week.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122"/>
            <a:ext cx="8229600" cy="4260041"/>
          </a:xfrm>
        </p:spPr>
        <p:txBody>
          <a:bodyPr/>
          <a:lstStyle/>
          <a:p>
            <a:r>
              <a:rPr lang="en-GB" dirty="0"/>
              <a:t>Any questions?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P.S. There is an overview/revision lecture towards the end of the course.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36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9F5F18-E72B-4174-A122-78F743E5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3B4B7D-4F75-4F89-AC40-6E06B5AA4A4B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142939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857907" y="1257435"/>
            <a:ext cx="755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defTabSz="914400" fontAlgn="base">
              <a:spcBef>
                <a:spcPct val="0"/>
              </a:spcBef>
              <a:spcAft>
                <a:spcPct val="0"/>
              </a:spcAft>
              <a:defRPr kumimoji="0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mbria Math"/>
                <a:ea typeface="Times New Roman" pitchFamily="18" charset="0"/>
                <a:cs typeface="Cambria Math"/>
              </a:defRPr>
            </a:lvl1pPr>
          </a:lstStyle>
          <a:p>
            <a:r>
              <a:rPr lang="en-US" dirty="0"/>
              <a:t>G</a:t>
            </a:r>
            <a:r>
              <a:rPr lang="en-US" i="0" baseline="-25000" dirty="0"/>
              <a:t>1</a:t>
            </a:r>
            <a:r>
              <a:rPr lang="en-US" dirty="0"/>
              <a:t>X</a:t>
            </a:r>
            <a:r>
              <a:rPr lang="en-US" i="0" baseline="-25000" dirty="0"/>
              <a:t>i</a:t>
            </a:r>
          </a:p>
          <a:p>
            <a:r>
              <a:rPr lang="en-US" dirty="0"/>
              <a:t> 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987468" y="1761556"/>
            <a:ext cx="985507" cy="434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073143" y="1983800"/>
            <a:ext cx="914325" cy="7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44832" y="1777768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i</a:t>
            </a: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(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s</a:t>
            </a: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)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972975" y="1982372"/>
            <a:ext cx="914325" cy="7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5883825" y="1983917"/>
            <a:ext cx="914325" cy="7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06616" y="1779313"/>
            <a:ext cx="76523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1" u="none" strike="noStrike" cap="none" normalizeH="0" baseline="0">
                <a:ln>
                  <a:noFill/>
                </a:ln>
                <a:effectLst/>
                <a:latin typeface="Cambria Math"/>
                <a:ea typeface="Times New Roman" pitchFamily="18" charset="0"/>
                <a:cs typeface="Cambria Math"/>
              </a:defRPr>
            </a:lvl1pPr>
          </a:lstStyle>
          <a:p>
            <a:r>
              <a:rPr lang="en-US" dirty="0"/>
              <a:t>X</a:t>
            </a:r>
            <a:r>
              <a:rPr lang="en-US" i="0" baseline="-25000" dirty="0"/>
              <a:t>o</a:t>
            </a:r>
            <a:r>
              <a:rPr lang="en-US" i="0" dirty="0"/>
              <a:t>(</a:t>
            </a:r>
            <a:r>
              <a:rPr lang="en-US" dirty="0"/>
              <a:t>s</a:t>
            </a:r>
            <a:r>
              <a:rPr lang="en-US" i="0" dirty="0"/>
              <a:t>)</a:t>
            </a:r>
          </a:p>
          <a:p>
            <a:r>
              <a:rPr lang="en-US" dirty="0"/>
              <a:t> 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124188" y="1768262"/>
            <a:ext cx="755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1" u="none" strike="noStrike" cap="none" normalizeH="0" baseline="0">
                <a:ln>
                  <a:noFill/>
                </a:ln>
                <a:effectLst/>
                <a:latin typeface="Cambria Math"/>
                <a:ea typeface="Times New Roman" pitchFamily="18" charset="0"/>
                <a:cs typeface="Cambria Math"/>
              </a:defRPr>
            </a:lvl1pPr>
          </a:lstStyle>
          <a:p>
            <a:r>
              <a:rPr lang="en-US" dirty="0"/>
              <a:t>G</a:t>
            </a:r>
            <a:r>
              <a:rPr lang="en-US" i="0" baseline="-25000" dirty="0"/>
              <a:t>1</a:t>
            </a:r>
            <a:r>
              <a:rPr lang="en-US" i="0" dirty="0"/>
              <a:t>(</a:t>
            </a:r>
            <a:r>
              <a:rPr lang="en-US" dirty="0"/>
              <a:t>s</a:t>
            </a:r>
            <a:r>
              <a:rPr lang="en-US" i="0" dirty="0"/>
              <a:t>)</a:t>
            </a:r>
          </a:p>
          <a:p>
            <a:r>
              <a:rPr lang="en-US" dirty="0"/>
              <a:t> 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774269" y="1275196"/>
            <a:ext cx="110066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G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Cambria Math"/>
                <a:ea typeface="Times New Roman" pitchFamily="18" charset="0"/>
                <a:cs typeface="Cambria Math"/>
              </a:rPr>
              <a:t>G</a:t>
            </a:r>
            <a:r>
              <a:rPr lang="en-US" baseline="-30000" dirty="0">
                <a:solidFill>
                  <a:srgbClr val="FF0000"/>
                </a:solidFill>
                <a:latin typeface="Cambria Math"/>
                <a:ea typeface="Times New Roman" pitchFamily="18" charset="0"/>
                <a:cs typeface="Cambria Math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Cambria Math"/>
                <a:ea typeface="Times New Roman" pitchFamily="18" charset="0"/>
                <a:cs typeface="Cambria Math"/>
              </a:rPr>
              <a:t>X</a:t>
            </a:r>
            <a:r>
              <a:rPr lang="en-US" baseline="-30000" dirty="0">
                <a:solidFill>
                  <a:srgbClr val="FF0000"/>
                </a:solidFill>
                <a:latin typeface="Cambria Math"/>
                <a:ea typeface="Times New Roman" pitchFamily="18" charset="0"/>
                <a:cs typeface="Cambria Math"/>
              </a:rPr>
              <a:t>i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urved Connector 20"/>
          <p:cNvCxnSpPr>
            <a:stCxn id="18" idx="2"/>
          </p:cNvCxnSpPr>
          <p:nvPr/>
        </p:nvCxnSpPr>
        <p:spPr>
          <a:xfrm rot="16200000" flipH="1">
            <a:off x="4138904" y="1697162"/>
            <a:ext cx="383948" cy="19029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H="1">
            <a:off x="6113685" y="1715276"/>
            <a:ext cx="383948" cy="19029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887300" y="1761556"/>
            <a:ext cx="985507" cy="434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018619" y="1762262"/>
            <a:ext cx="755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1" u="none" strike="noStrike" cap="none" normalizeH="0" baseline="0">
                <a:ln>
                  <a:noFill/>
                </a:ln>
                <a:effectLst/>
                <a:latin typeface="Cambria Math"/>
                <a:ea typeface="Times New Roman" pitchFamily="18" charset="0"/>
                <a:cs typeface="Cambria Math"/>
              </a:defRPr>
            </a:lvl1pPr>
          </a:lstStyle>
          <a:p>
            <a:r>
              <a:rPr lang="en-US" dirty="0"/>
              <a:t>G</a:t>
            </a:r>
            <a:r>
              <a:rPr lang="en-US" i="0" baseline="-25000" dirty="0"/>
              <a:t>2</a:t>
            </a:r>
            <a:r>
              <a:rPr lang="en-US" i="0" dirty="0"/>
              <a:t>(</a:t>
            </a:r>
            <a:r>
              <a:rPr lang="en-US" dirty="0"/>
              <a:t>s</a:t>
            </a:r>
            <a:r>
              <a:rPr lang="en-US" i="0" dirty="0"/>
              <a:t>)</a:t>
            </a:r>
          </a:p>
          <a:p>
            <a:r>
              <a:rPr lang="en-US" dirty="0"/>
              <a:t>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3232" y="299452"/>
            <a:ext cx="4585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Block Diagram Manipulation: The rules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3942" y="801177"/>
            <a:ext cx="2622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a) Elements in Series</a:t>
            </a:r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60443" y="2733462"/>
            <a:ext cx="4319243" cy="434760"/>
            <a:chOff x="2460443" y="2733462"/>
            <a:chExt cx="4319243" cy="43476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auto">
            <a:xfrm>
              <a:off x="3135931" y="2957467"/>
              <a:ext cx="914325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8"/>
            <p:cNvSpPr>
              <a:spLocks noChangeShapeType="1"/>
            </p:cNvSpPr>
            <p:nvPr/>
          </p:nvSpPr>
          <p:spPr bwMode="auto">
            <a:xfrm>
              <a:off x="5064529" y="2956753"/>
              <a:ext cx="914325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4066786" y="2733946"/>
              <a:ext cx="985507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Text Box 5"/>
            <p:cNvSpPr txBox="1">
              <a:spLocks noChangeArrowheads="1"/>
            </p:cNvSpPr>
            <p:nvPr/>
          </p:nvSpPr>
          <p:spPr bwMode="auto">
            <a:xfrm>
              <a:off x="4229311" y="2733462"/>
              <a:ext cx="7556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2</a:t>
              </a:r>
              <a:r>
                <a:rPr lang="en-US" i="1" dirty="0">
                  <a:solidFill>
                    <a:srgbClr val="0000FF"/>
                  </a:solidFill>
                  <a:latin typeface="Cambria Math"/>
                  <a:ea typeface="Times New Roman" pitchFamily="18" charset="0"/>
                  <a:cs typeface="Cambria Math"/>
                </a:rPr>
                <a:t>G</a:t>
              </a:r>
              <a:r>
                <a:rPr lang="en-US" baseline="-30000" dirty="0">
                  <a:solidFill>
                    <a:srgbClr val="0000FF"/>
                  </a:solidFill>
                  <a:latin typeface="Cambria Math"/>
                  <a:ea typeface="Times New Roman" pitchFamily="18" charset="0"/>
                  <a:cs typeface="Cambria Math"/>
                </a:rPr>
                <a:t>1</a:t>
              </a:r>
              <a:endParaRPr kumimoji="0" lang="en-US" sz="1800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66" name="Text Box 5"/>
            <p:cNvSpPr txBox="1">
              <a:spLocks noChangeArrowheads="1"/>
            </p:cNvSpPr>
            <p:nvPr/>
          </p:nvSpPr>
          <p:spPr bwMode="auto">
            <a:xfrm>
              <a:off x="6014453" y="2751435"/>
              <a:ext cx="76523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b="0" i="1" u="none" strike="noStrike" cap="none" normalizeH="0" baseline="0">
                  <a:ln>
                    <a:noFill/>
                  </a:ln>
                  <a:effectLst/>
                  <a:latin typeface="Cambria Math"/>
                  <a:ea typeface="Times New Roman" pitchFamily="18" charset="0"/>
                  <a:cs typeface="Cambria Math"/>
                </a:defRPr>
              </a:lvl1pPr>
            </a:lstStyle>
            <a:p>
              <a:r>
                <a:rPr lang="en-US" dirty="0"/>
                <a:t>X</a:t>
              </a:r>
              <a:r>
                <a:rPr lang="en-US" i="0" baseline="-25000" dirty="0"/>
                <a:t>o</a:t>
              </a:r>
              <a:r>
                <a:rPr lang="en-US" i="0" dirty="0"/>
                <a:t>(</a:t>
              </a:r>
              <a:r>
                <a:rPr lang="en-US" dirty="0"/>
                <a:t>s</a:t>
              </a:r>
              <a:r>
                <a:rPr lang="en-US" i="0" dirty="0"/>
                <a:t>)</a:t>
              </a:r>
            </a:p>
            <a:p>
              <a:r>
                <a:rPr lang="en-US" dirty="0"/>
                <a:t>  </a:t>
              </a: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2460443" y="2752281"/>
              <a:ext cx="7048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i</a:t>
              </a: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(</a:t>
              </a: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s</a:t>
              </a: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)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5743" y="3176077"/>
            <a:ext cx="4253334" cy="2466077"/>
            <a:chOff x="415743" y="3176077"/>
            <a:chExt cx="4253334" cy="2466077"/>
          </a:xfrm>
        </p:grpSpPr>
        <p:sp>
          <p:nvSpPr>
            <p:cNvPr id="79" name="Text Box 5"/>
            <p:cNvSpPr txBox="1">
              <a:spLocks noChangeArrowheads="1"/>
            </p:cNvSpPr>
            <p:nvPr/>
          </p:nvSpPr>
          <p:spPr bwMode="auto">
            <a:xfrm>
              <a:off x="3903844" y="4389525"/>
              <a:ext cx="76523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b="0" i="1" u="none" strike="noStrike" cap="none" normalizeH="0" baseline="0">
                  <a:ln>
                    <a:noFill/>
                  </a:ln>
                  <a:effectLst/>
                  <a:latin typeface="Cambria Math"/>
                  <a:ea typeface="Times New Roman" pitchFamily="18" charset="0"/>
                  <a:cs typeface="Cambria Math"/>
                </a:defRPr>
              </a:lvl1pPr>
            </a:lstStyle>
            <a:p>
              <a:r>
                <a:rPr lang="en-US" dirty="0"/>
                <a:t>X</a:t>
              </a:r>
              <a:r>
                <a:rPr lang="en-US" i="0" baseline="-25000" dirty="0"/>
                <a:t>o</a:t>
              </a:r>
              <a:r>
                <a:rPr lang="en-US" i="0" dirty="0"/>
                <a:t>(</a:t>
              </a:r>
              <a:r>
                <a:rPr lang="en-US" dirty="0"/>
                <a:t>s</a:t>
              </a:r>
              <a:r>
                <a:rPr lang="en-US" i="0" dirty="0"/>
                <a:t>)</a:t>
              </a:r>
            </a:p>
            <a:p>
              <a:r>
                <a:rPr lang="en-US" dirty="0"/>
                <a:t> 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3942" y="3176077"/>
              <a:ext cx="27505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90"/>
                  </a:solidFill>
                  <a:latin typeface="Arial"/>
                  <a:cs typeface="Arial"/>
                </a:rPr>
                <a:t>b) Elements in Parallel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15743" y="3881528"/>
              <a:ext cx="4130976" cy="1760626"/>
              <a:chOff x="415743" y="3881528"/>
              <a:chExt cx="4130976" cy="1760626"/>
            </a:xfrm>
          </p:grpSpPr>
          <p:sp>
            <p:nvSpPr>
              <p:cNvPr id="39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1232019" y="3881528"/>
                <a:ext cx="3314700" cy="171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Oval 11"/>
              <p:cNvSpPr>
                <a:spLocks noChangeArrowheads="1"/>
              </p:cNvSpPr>
              <p:nvPr/>
            </p:nvSpPr>
            <p:spPr bwMode="auto">
              <a:xfrm>
                <a:off x="3378318" y="4690095"/>
                <a:ext cx="288000" cy="2880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AutoShape 10"/>
              <p:cNvSpPr>
                <a:spLocks noChangeShapeType="1"/>
              </p:cNvSpPr>
              <p:nvPr/>
            </p:nvSpPr>
            <p:spPr bwMode="auto">
              <a:xfrm flipH="1">
                <a:off x="2952869" y="4237128"/>
                <a:ext cx="571500" cy="63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AutoShape 9"/>
              <p:cNvSpPr>
                <a:spLocks noChangeShapeType="1"/>
              </p:cNvSpPr>
              <p:nvPr/>
            </p:nvSpPr>
            <p:spPr bwMode="auto">
              <a:xfrm>
                <a:off x="3517384" y="4224428"/>
                <a:ext cx="635" cy="45720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3575169" y="4389525"/>
                <a:ext cx="342856" cy="30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+</a:t>
                </a:r>
                <a:endParaRPr kumimoji="0" lang="en-US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AutoShape 3"/>
              <p:cNvSpPr>
                <a:spLocks noChangeShapeType="1"/>
              </p:cNvSpPr>
              <p:nvPr/>
            </p:nvSpPr>
            <p:spPr bwMode="auto">
              <a:xfrm flipH="1">
                <a:off x="2961336" y="5435164"/>
                <a:ext cx="571500" cy="63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 flipV="1">
                <a:off x="2944285" y="4820861"/>
                <a:ext cx="450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>
                <a:off x="3670496" y="4837713"/>
                <a:ext cx="540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Line 8"/>
              <p:cNvSpPr>
                <a:spLocks noChangeShapeType="1"/>
              </p:cNvSpPr>
              <p:nvPr/>
            </p:nvSpPr>
            <p:spPr bwMode="auto">
              <a:xfrm>
                <a:off x="1028448" y="4863827"/>
                <a:ext cx="914325" cy="71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579360" y="4782718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R="0" lv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defRPr>
                </a:lvl1pPr>
              </a:lstStyle>
              <a:p>
                <a:r>
                  <a:rPr lang="en-US" dirty="0"/>
                  <a:t>_</a:t>
                </a:r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/>
            </p:nvSpPr>
            <p:spPr bwMode="auto">
              <a:xfrm>
                <a:off x="1952430" y="4027219"/>
                <a:ext cx="985507" cy="43427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Rectangle 9"/>
              <p:cNvSpPr>
                <a:spLocks noChangeArrowheads="1"/>
              </p:cNvSpPr>
              <p:nvPr/>
            </p:nvSpPr>
            <p:spPr bwMode="auto">
              <a:xfrm>
                <a:off x="1952430" y="5207878"/>
                <a:ext cx="985507" cy="43427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>
                <a:off x="1952430" y="4617548"/>
                <a:ext cx="985507" cy="43427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Text Box 8"/>
              <p:cNvSpPr txBox="1">
                <a:spLocks noChangeArrowheads="1"/>
              </p:cNvSpPr>
              <p:nvPr/>
            </p:nvSpPr>
            <p:spPr bwMode="auto">
              <a:xfrm>
                <a:off x="3117990" y="4449275"/>
                <a:ext cx="342856" cy="30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+</a:t>
                </a:r>
                <a:endParaRPr kumimoji="0" lang="en-US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AutoShape 10"/>
              <p:cNvSpPr>
                <a:spLocks noChangeShapeType="1"/>
              </p:cNvSpPr>
              <p:nvPr/>
            </p:nvSpPr>
            <p:spPr bwMode="auto">
              <a:xfrm flipH="1">
                <a:off x="1362282" y="4249828"/>
                <a:ext cx="571500" cy="63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AutoShape 10"/>
              <p:cNvSpPr>
                <a:spLocks noChangeShapeType="1"/>
              </p:cNvSpPr>
              <p:nvPr/>
            </p:nvSpPr>
            <p:spPr bwMode="auto">
              <a:xfrm flipH="1">
                <a:off x="1362282" y="5436842"/>
                <a:ext cx="571500" cy="63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1355932" y="4237128"/>
                <a:ext cx="0" cy="12113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4" name="AutoShape 4"/>
              <p:cNvSpPr>
                <a:spLocks noChangeShapeType="1"/>
              </p:cNvSpPr>
              <p:nvPr/>
            </p:nvSpPr>
            <p:spPr bwMode="auto">
              <a:xfrm flipV="1">
                <a:off x="3526486" y="4984314"/>
                <a:ext cx="635" cy="45720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Text Box 5"/>
              <p:cNvSpPr txBox="1">
                <a:spLocks noChangeArrowheads="1"/>
              </p:cNvSpPr>
              <p:nvPr/>
            </p:nvSpPr>
            <p:spPr bwMode="auto">
              <a:xfrm>
                <a:off x="2089300" y="4030329"/>
                <a:ext cx="75565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R="0" lv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b="0" i="1" u="none" strike="noStrike" cap="none" normalizeH="0" baseline="0">
                    <a:ln>
                      <a:noFill/>
                    </a:ln>
                    <a:effectLst/>
                    <a:latin typeface="Cambria Math"/>
                    <a:ea typeface="Times New Roman" pitchFamily="18" charset="0"/>
                    <a:cs typeface="Cambria Math"/>
                  </a:defRPr>
                </a:lvl1pPr>
              </a:lstStyle>
              <a:p>
                <a:r>
                  <a:rPr lang="en-US" dirty="0"/>
                  <a:t>G</a:t>
                </a:r>
                <a:r>
                  <a:rPr lang="en-US" i="0" baseline="-25000" dirty="0"/>
                  <a:t>1</a:t>
                </a:r>
                <a:r>
                  <a:rPr lang="en-US" i="0" dirty="0"/>
                  <a:t>(</a:t>
                </a:r>
                <a:r>
                  <a:rPr lang="en-US" dirty="0"/>
                  <a:t>s</a:t>
                </a:r>
                <a:r>
                  <a:rPr lang="en-US" i="0" dirty="0"/>
                  <a:t>)</a:t>
                </a:r>
              </a:p>
              <a:p>
                <a:r>
                  <a:rPr lang="en-US" dirty="0"/>
                  <a:t>  </a:t>
                </a:r>
              </a:p>
            </p:txBody>
          </p:sp>
          <p:sp>
            <p:nvSpPr>
              <p:cNvPr id="77" name="Text Box 5"/>
              <p:cNvSpPr txBox="1">
                <a:spLocks noChangeArrowheads="1"/>
              </p:cNvSpPr>
              <p:nvPr/>
            </p:nvSpPr>
            <p:spPr bwMode="auto">
              <a:xfrm>
                <a:off x="2091417" y="4619728"/>
                <a:ext cx="75565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R="0" lv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b="0" i="1" u="none" strike="noStrike" cap="none" normalizeH="0" baseline="0">
                    <a:ln>
                      <a:noFill/>
                    </a:ln>
                    <a:effectLst/>
                    <a:latin typeface="Cambria Math"/>
                    <a:ea typeface="Times New Roman" pitchFamily="18" charset="0"/>
                    <a:cs typeface="Cambria Math"/>
                  </a:defRPr>
                </a:lvl1pPr>
              </a:lstStyle>
              <a:p>
                <a:r>
                  <a:rPr lang="en-US" dirty="0"/>
                  <a:t>G</a:t>
                </a:r>
                <a:r>
                  <a:rPr lang="en-US" i="0" baseline="-25000" dirty="0"/>
                  <a:t>2</a:t>
                </a:r>
                <a:r>
                  <a:rPr lang="en-US" i="0" dirty="0"/>
                  <a:t>(</a:t>
                </a:r>
                <a:r>
                  <a:rPr lang="en-US" dirty="0"/>
                  <a:t>s</a:t>
                </a:r>
                <a:r>
                  <a:rPr lang="en-US" i="0" dirty="0"/>
                  <a:t>)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78" name="Text Box 5"/>
              <p:cNvSpPr txBox="1">
                <a:spLocks noChangeArrowheads="1"/>
              </p:cNvSpPr>
              <p:nvPr/>
            </p:nvSpPr>
            <p:spPr bwMode="auto">
              <a:xfrm>
                <a:off x="415743" y="4638779"/>
                <a:ext cx="70485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/>
                    <a:ea typeface="Times New Roman" pitchFamily="18" charset="0"/>
                    <a:cs typeface="Cambria Math"/>
                  </a:rPr>
                  <a:t>X</a:t>
                </a:r>
                <a:r>
                  <a:rPr kumimoji="0" lang="en-US" b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/>
                    <a:ea typeface="Times New Roman" pitchFamily="18" charset="0"/>
                    <a:cs typeface="Cambria Math"/>
                  </a:rPr>
                  <a:t>i</a:t>
                </a:r>
                <a:r>
                  <a:rPr kumimoji="0" lang="en-US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/>
                    <a:ea typeface="Times New Roman" pitchFamily="18" charset="0"/>
                    <a:cs typeface="Cambria Math"/>
                  </a:rPr>
                  <a:t>(</a:t>
                </a: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/>
                    <a:ea typeface="Times New Roman" pitchFamily="18" charset="0"/>
                    <a:cs typeface="Cambria Math"/>
                  </a:rPr>
                  <a:t>s</a:t>
                </a:r>
                <a:r>
                  <a:rPr kumimoji="0" lang="en-US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/>
                    <a:ea typeface="Times New Roman" pitchFamily="18" charset="0"/>
                    <a:cs typeface="Cambria Math"/>
                  </a:rPr>
                  <a:t>)</a:t>
                </a:r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cs typeface="Cambria Math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Text Box 5"/>
              <p:cNvSpPr txBox="1">
                <a:spLocks noChangeArrowheads="1"/>
              </p:cNvSpPr>
              <p:nvPr/>
            </p:nvSpPr>
            <p:spPr bwMode="auto">
              <a:xfrm>
                <a:off x="2099884" y="5205654"/>
                <a:ext cx="75565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R="0" lv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b="0" i="1" u="none" strike="noStrike" cap="none" normalizeH="0" baseline="0">
                    <a:ln>
                      <a:noFill/>
                    </a:ln>
                    <a:effectLst/>
                    <a:latin typeface="Cambria Math"/>
                    <a:ea typeface="Times New Roman" pitchFamily="18" charset="0"/>
                    <a:cs typeface="Cambria Math"/>
                  </a:defRPr>
                </a:lvl1pPr>
              </a:lstStyle>
              <a:p>
                <a:r>
                  <a:rPr lang="en-US" dirty="0"/>
                  <a:t>G</a:t>
                </a:r>
                <a:r>
                  <a:rPr lang="en-US" i="0" baseline="-25000" dirty="0"/>
                  <a:t>3</a:t>
                </a:r>
                <a:r>
                  <a:rPr lang="en-US" i="0" dirty="0"/>
                  <a:t>(</a:t>
                </a:r>
                <a:r>
                  <a:rPr lang="en-US" dirty="0"/>
                  <a:t>s</a:t>
                </a:r>
                <a:r>
                  <a:rPr lang="en-US" i="0" dirty="0"/>
                  <a:t>)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027876" y="3659874"/>
            <a:ext cx="1400638" cy="2234065"/>
            <a:chOff x="3027876" y="3659874"/>
            <a:chExt cx="1400638" cy="2234065"/>
          </a:xfrm>
        </p:grpSpPr>
        <p:cxnSp>
          <p:nvCxnSpPr>
            <p:cNvPr id="70" name="Curved Connector 69"/>
            <p:cNvCxnSpPr/>
            <p:nvPr/>
          </p:nvCxnSpPr>
          <p:spPr>
            <a:xfrm rot="5400000">
              <a:off x="3150807" y="4079055"/>
              <a:ext cx="193446" cy="9731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/>
            <p:nvPr/>
          </p:nvCxnSpPr>
          <p:spPr>
            <a:xfrm rot="10800000">
              <a:off x="3126459" y="4835597"/>
              <a:ext cx="609741" cy="60206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/>
            <p:nvPr/>
          </p:nvCxnSpPr>
          <p:spPr>
            <a:xfrm rot="5400000">
              <a:off x="3155979" y="5468799"/>
              <a:ext cx="193446" cy="97310"/>
            </a:xfrm>
            <a:prstGeom prst="curvedConnector3">
              <a:avLst>
                <a:gd name="adj1" fmla="val 54377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3027876" y="3659874"/>
              <a:ext cx="7556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lvl="0" defTabSz="914400" fontAlgn="base">
                <a:spcBef>
                  <a:spcPct val="0"/>
                </a:spcBef>
                <a:spcAft>
                  <a:spcPct val="0"/>
                </a:spcAft>
                <a:defRPr kumimoji="0" b="0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 Math"/>
                  <a:ea typeface="Times New Roman" pitchFamily="18" charset="0"/>
                  <a:cs typeface="Cambria Math"/>
                </a:defRPr>
              </a:lvl1pPr>
            </a:lstStyle>
            <a:p>
              <a:r>
                <a:rPr lang="en-US" dirty="0"/>
                <a:t>G</a:t>
              </a:r>
              <a:r>
                <a:rPr lang="en-US" i="0" baseline="-25000" dirty="0"/>
                <a:t>1</a:t>
              </a:r>
              <a:r>
                <a:rPr lang="en-US" dirty="0"/>
                <a:t>X</a:t>
              </a:r>
              <a:r>
                <a:rPr lang="en-US" i="0" baseline="-25000" dirty="0"/>
                <a:t>i</a:t>
              </a:r>
            </a:p>
            <a:p>
              <a:r>
                <a:rPr lang="en-US" dirty="0"/>
                <a:t>  </a:t>
              </a:r>
            </a:p>
          </p:txBody>
        </p:sp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3672864" y="5216039"/>
              <a:ext cx="7556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lvl="0" defTabSz="914400" fontAlgn="base">
                <a:spcBef>
                  <a:spcPct val="0"/>
                </a:spcBef>
                <a:spcAft>
                  <a:spcPct val="0"/>
                </a:spcAft>
                <a:defRPr kumimoji="0" b="0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 Math"/>
                  <a:ea typeface="Times New Roman" pitchFamily="18" charset="0"/>
                  <a:cs typeface="Cambria Math"/>
                </a:defRPr>
              </a:lvl1pPr>
            </a:lstStyle>
            <a:p>
              <a:r>
                <a:rPr lang="en-US" dirty="0"/>
                <a:t>G</a:t>
              </a:r>
              <a:r>
                <a:rPr lang="en-US" i="0" baseline="-25000" dirty="0"/>
                <a:t>2</a:t>
              </a:r>
              <a:r>
                <a:rPr lang="en-US" dirty="0"/>
                <a:t>X</a:t>
              </a:r>
              <a:r>
                <a:rPr lang="en-US" i="0" baseline="-25000" dirty="0"/>
                <a:t>i</a:t>
              </a:r>
            </a:p>
            <a:p>
              <a:r>
                <a:rPr lang="en-US" dirty="0"/>
                <a:t>  </a:t>
              </a:r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auto">
            <a:xfrm>
              <a:off x="3031051" y="5551039"/>
              <a:ext cx="7556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lvl="0" defTabSz="914400" fontAlgn="base">
                <a:spcBef>
                  <a:spcPct val="0"/>
                </a:spcBef>
                <a:spcAft>
                  <a:spcPct val="0"/>
                </a:spcAft>
                <a:defRPr kumimoji="0" b="0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 Math"/>
                  <a:ea typeface="Times New Roman" pitchFamily="18" charset="0"/>
                  <a:cs typeface="Cambria Math"/>
                </a:defRPr>
              </a:lvl1pPr>
            </a:lstStyle>
            <a:p>
              <a:r>
                <a:rPr lang="en-US" dirty="0"/>
                <a:t>G</a:t>
              </a:r>
              <a:r>
                <a:rPr lang="en-US" i="0" baseline="-25000" dirty="0"/>
                <a:t>3</a:t>
              </a:r>
              <a:r>
                <a:rPr lang="en-US" dirty="0"/>
                <a:t>X</a:t>
              </a:r>
              <a:r>
                <a:rPr lang="en-US" i="0" baseline="-25000" dirty="0"/>
                <a:t>i</a:t>
              </a:r>
            </a:p>
            <a:p>
              <a:r>
                <a:rPr lang="en-US" dirty="0"/>
                <a:t> 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72887" y="4393322"/>
            <a:ext cx="3333990" cy="637479"/>
            <a:chOff x="5172887" y="4393322"/>
            <a:chExt cx="3333990" cy="637479"/>
          </a:xfrm>
        </p:grpSpPr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5172887" y="4820046"/>
              <a:ext cx="914325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7584085" y="4819332"/>
              <a:ext cx="914325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6117170" y="4596525"/>
              <a:ext cx="1454680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6258109" y="4601314"/>
              <a:ext cx="1215842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r>
                <a:rPr kumimoji="0" lang="en-US" b="0" u="none" strike="noStrike" cap="none" normalizeH="0" baseline="-25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1</a:t>
              </a:r>
              <a:r>
                <a:rPr kumimoji="0" lang="en-US" b="0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+</a:t>
              </a:r>
              <a:r>
                <a:rPr lang="en-US" i="1" dirty="0">
                  <a:solidFill>
                    <a:srgbClr val="0000FF"/>
                  </a:solidFill>
                  <a:latin typeface="Cambria Math"/>
                  <a:ea typeface="Times New Roman" pitchFamily="18" charset="0"/>
                  <a:cs typeface="Cambria Math"/>
                </a:rPr>
                <a:t>G</a:t>
              </a:r>
              <a:r>
                <a:rPr lang="en-US" baseline="-25000" dirty="0">
                  <a:solidFill>
                    <a:srgbClr val="0000FF"/>
                  </a:solidFill>
                  <a:latin typeface="Cambria Math"/>
                  <a:ea typeface="Times New Roman" pitchFamily="18" charset="0"/>
                  <a:cs typeface="Cambria Math"/>
                </a:rPr>
                <a:t>2</a:t>
              </a:r>
              <a:r>
                <a:rPr lang="en-US" dirty="0">
                  <a:solidFill>
                    <a:srgbClr val="0000FF"/>
                  </a:solidFill>
                  <a:latin typeface="Cambria Math"/>
                  <a:ea typeface="Times New Roman" pitchFamily="18" charset="0"/>
                  <a:cs typeface="Cambria Math"/>
                </a:rPr>
                <a:t> - </a:t>
              </a:r>
              <a:r>
                <a:rPr lang="en-US" i="1" dirty="0">
                  <a:solidFill>
                    <a:srgbClr val="0000FF"/>
                  </a:solidFill>
                  <a:latin typeface="Cambria Math"/>
                  <a:ea typeface="Times New Roman" pitchFamily="18" charset="0"/>
                  <a:cs typeface="Cambria Math"/>
                </a:rPr>
                <a:t>G</a:t>
              </a:r>
              <a:r>
                <a:rPr lang="en-US" baseline="-25000" dirty="0">
                  <a:solidFill>
                    <a:srgbClr val="0000FF"/>
                  </a:solidFill>
                  <a:latin typeface="Cambria Math"/>
                  <a:ea typeface="Times New Roman" pitchFamily="18" charset="0"/>
                  <a:cs typeface="Cambria Math"/>
                </a:rPr>
                <a:t>3</a:t>
              </a:r>
              <a:endParaRPr kumimoji="0" lang="en-US" sz="1800" b="0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5276996" y="4397523"/>
              <a:ext cx="7048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i</a:t>
              </a: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(</a:t>
              </a: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s</a:t>
              </a: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)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7741644" y="4393322"/>
              <a:ext cx="76523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b="0" i="1" u="none" strike="noStrike" cap="none" normalizeH="0" baseline="0">
                  <a:ln>
                    <a:noFill/>
                  </a:ln>
                  <a:effectLst/>
                  <a:latin typeface="Cambria Math"/>
                  <a:ea typeface="Times New Roman" pitchFamily="18" charset="0"/>
                  <a:cs typeface="Cambria Math"/>
                </a:defRPr>
              </a:lvl1pPr>
            </a:lstStyle>
            <a:p>
              <a:r>
                <a:rPr lang="en-US" dirty="0"/>
                <a:t>X</a:t>
              </a:r>
              <a:r>
                <a:rPr lang="en-US" i="0" baseline="-25000" dirty="0"/>
                <a:t>o</a:t>
              </a:r>
              <a:r>
                <a:rPr lang="en-US" i="0" dirty="0"/>
                <a:t>(</a:t>
              </a:r>
              <a:r>
                <a:rPr lang="en-US" dirty="0"/>
                <a:t>s</a:t>
              </a:r>
              <a:r>
                <a:rPr lang="en-US" i="0" dirty="0"/>
                <a:t>)</a:t>
              </a:r>
            </a:p>
            <a:p>
              <a:r>
                <a:rPr lang="en-US" dirty="0"/>
                <a:t>  </a:t>
              </a:r>
            </a:p>
          </p:txBody>
        </p:sp>
      </p:grpSp>
      <p:sp>
        <p:nvSpPr>
          <p:cNvPr id="68" name="Date Placeholder 3">
            <a:extLst>
              <a:ext uri="{FF2B5EF4-FFF2-40B4-BE49-F238E27FC236}">
                <a16:creationId xmlns:a16="http://schemas.microsoft.com/office/drawing/2014/main" id="{C52B669C-53B2-4F4F-9E07-9C956012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69" name="Footer Placeholder 4">
            <a:extLst>
              <a:ext uri="{FF2B5EF4-FFF2-40B4-BE49-F238E27FC236}">
                <a16:creationId xmlns:a16="http://schemas.microsoft.com/office/drawing/2014/main" id="{DEFF6A87-13AA-4628-8DCD-89AD5D1BCA87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11524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232" y="299452"/>
            <a:ext cx="525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c) Feedback (Closed loop) Transfer Function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71943" y="1157680"/>
            <a:ext cx="3461014" cy="788451"/>
            <a:chOff x="5171943" y="1157680"/>
            <a:chExt cx="3461014" cy="788451"/>
          </a:xfrm>
        </p:grpSpPr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6086268" y="1199431"/>
              <a:ext cx="1619664" cy="7467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5171943" y="1574081"/>
              <a:ext cx="914325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5248482" y="1157680"/>
              <a:ext cx="7048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i</a:t>
              </a: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7718632" y="1573367"/>
              <a:ext cx="914325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7813432" y="1175679"/>
              <a:ext cx="7048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o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41308" r="40674"/>
            <a:stretch/>
          </p:blipFill>
          <p:spPr>
            <a:xfrm>
              <a:off x="6394053" y="1282700"/>
              <a:ext cx="1036800" cy="5715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93427" y="2737852"/>
            <a:ext cx="3596980" cy="1947180"/>
            <a:chOff x="593427" y="2737852"/>
            <a:chExt cx="3596980" cy="1947180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622315" y="3315876"/>
              <a:ext cx="49588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o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545903" y="3761800"/>
              <a:ext cx="756000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915915" y="3761085"/>
              <a:ext cx="11493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AutoShape 21"/>
            <p:cNvSpPr>
              <a:spLocks noChangeShapeType="1"/>
            </p:cNvSpPr>
            <p:nvPr/>
          </p:nvSpPr>
          <p:spPr bwMode="auto">
            <a:xfrm flipV="1">
              <a:off x="3565334" y="3767436"/>
              <a:ext cx="0" cy="7108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043274" y="3429000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151216" y="3816350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_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16" name="AutoShape 8"/>
            <p:cNvSpPr>
              <a:spLocks noChangeShapeType="1"/>
            </p:cNvSpPr>
            <p:nvPr/>
          </p:nvSpPr>
          <p:spPr bwMode="auto">
            <a:xfrm flipV="1">
              <a:off x="1483906" y="3943350"/>
              <a:ext cx="0" cy="5349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1317327" y="3600450"/>
              <a:ext cx="338400" cy="3384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663352" y="3774499"/>
              <a:ext cx="648000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305058" y="3543163"/>
              <a:ext cx="598243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2420627" y="3561302"/>
              <a:ext cx="33527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2315646" y="4250756"/>
              <a:ext cx="587656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593427" y="3342080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i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2433315" y="4270163"/>
              <a:ext cx="33528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H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2915919" y="4471970"/>
              <a:ext cx="6480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</p:cxnSp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1484540" y="4465620"/>
              <a:ext cx="828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1316009" y="3059423"/>
              <a:ext cx="103689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i</a:t>
              </a:r>
              <a:r>
                <a:rPr lang="en-US" i="1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 – </a:t>
              </a:r>
              <a:r>
                <a:rPr lang="en-US" i="1" dirty="0" err="1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HX</a:t>
              </a:r>
              <a:r>
                <a:rPr lang="en-US" baseline="-30000" dirty="0" err="1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o</a:t>
              </a:r>
              <a:endParaRPr lang="en-US" dirty="0">
                <a:solidFill>
                  <a:srgbClr val="FF0000"/>
                </a:solidFill>
                <a:latin typeface="Cambria Math"/>
                <a:cs typeface="Cambria Math"/>
              </a:endParaRP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b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cxnSp>
          <p:nvCxnSpPr>
            <p:cNvPr id="36" name="Curved Connector 35"/>
            <p:cNvCxnSpPr/>
            <p:nvPr/>
          </p:nvCxnSpPr>
          <p:spPr>
            <a:xfrm rot="16200000" flipH="1">
              <a:off x="1628822" y="3461051"/>
              <a:ext cx="383948" cy="19029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83705" y="2737852"/>
              <a:ext cx="3406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90"/>
                  </a:solidFill>
                  <a:latin typeface="Arial"/>
                  <a:cs typeface="Arial"/>
                </a:rPr>
                <a:t>d) Changing block positions:</a:t>
              </a:r>
            </a:p>
          </p:txBody>
        </p:sp>
      </p:grpSp>
      <p:sp>
        <p:nvSpPr>
          <p:cNvPr id="51" name="Line 8"/>
          <p:cNvSpPr>
            <a:spLocks noChangeShapeType="1"/>
          </p:cNvSpPr>
          <p:nvPr/>
        </p:nvSpPr>
        <p:spPr bwMode="auto">
          <a:xfrm>
            <a:off x="1987004" y="1564700"/>
            <a:ext cx="756000" cy="7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3731666" y="1563985"/>
            <a:ext cx="11493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AutoShape 21"/>
          <p:cNvSpPr>
            <a:spLocks noChangeShapeType="1"/>
          </p:cNvSpPr>
          <p:nvPr/>
        </p:nvSpPr>
        <p:spPr bwMode="auto">
          <a:xfrm flipV="1">
            <a:off x="4381085" y="1570336"/>
            <a:ext cx="0" cy="71088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1484375" y="1231900"/>
            <a:ext cx="34286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1592317" y="1619250"/>
            <a:ext cx="34286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_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6" name="AutoShape 8"/>
          <p:cNvSpPr>
            <a:spLocks noChangeShapeType="1"/>
          </p:cNvSpPr>
          <p:nvPr/>
        </p:nvSpPr>
        <p:spPr bwMode="auto">
          <a:xfrm flipV="1">
            <a:off x="1925007" y="1746250"/>
            <a:ext cx="0" cy="53497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Oval 24"/>
          <p:cNvSpPr>
            <a:spLocks noChangeArrowheads="1"/>
          </p:cNvSpPr>
          <p:nvPr/>
        </p:nvSpPr>
        <p:spPr bwMode="auto">
          <a:xfrm>
            <a:off x="1758428" y="1403350"/>
            <a:ext cx="338400" cy="3384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825053" y="1577399"/>
            <a:ext cx="914325" cy="7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2746159" y="1346063"/>
            <a:ext cx="985507" cy="434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438066" y="1118776"/>
            <a:ext cx="49588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o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2887128" y="1364202"/>
            <a:ext cx="755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G</a:t>
            </a: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(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s</a:t>
            </a: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)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2756746" y="2053656"/>
            <a:ext cx="985507" cy="434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1034528" y="1144980"/>
            <a:ext cx="44984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i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931566" y="2073063"/>
            <a:ext cx="755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1" u="none" strike="noStrike" cap="none" normalizeH="0" baseline="0">
                <a:ln>
                  <a:noFill/>
                </a:ln>
                <a:effectLst/>
                <a:latin typeface="Cambria Math"/>
                <a:ea typeface="Times New Roman" pitchFamily="18" charset="0"/>
                <a:cs typeface="Cambria Math"/>
              </a:defRPr>
            </a:lvl1pPr>
          </a:lstStyle>
          <a:p>
            <a:r>
              <a:rPr lang="en-US" dirty="0"/>
              <a:t>H</a:t>
            </a:r>
            <a:r>
              <a:rPr lang="en-US" i="0" dirty="0"/>
              <a:t>(</a:t>
            </a:r>
            <a:r>
              <a:rPr lang="en-US" dirty="0"/>
              <a:t>s</a:t>
            </a:r>
            <a:r>
              <a:rPr lang="en-US" i="0" dirty="0"/>
              <a:t>)</a:t>
            </a:r>
          </a:p>
          <a:p>
            <a:r>
              <a:rPr lang="en-US" dirty="0"/>
              <a:t>  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3731670" y="2274870"/>
            <a:ext cx="6480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</p:cxn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925641" y="2268520"/>
            <a:ext cx="828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200616" y="876086"/>
            <a:ext cx="1364968" cy="688749"/>
            <a:chOff x="3200616" y="876086"/>
            <a:chExt cx="1364968" cy="688749"/>
          </a:xfrm>
        </p:grpSpPr>
        <p:sp>
          <p:nvSpPr>
            <p:cNvPr id="67" name="Text Box 5"/>
            <p:cNvSpPr txBox="1">
              <a:spLocks noChangeArrowheads="1"/>
            </p:cNvSpPr>
            <p:nvPr/>
          </p:nvSpPr>
          <p:spPr bwMode="auto">
            <a:xfrm>
              <a:off x="3200616" y="876086"/>
              <a:ext cx="136496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r>
                <a:rPr lang="en-US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(</a:t>
              </a:r>
              <a:r>
                <a:rPr lang="en-US" i="1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i</a:t>
              </a:r>
              <a:r>
                <a:rPr lang="en-US" i="1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 – </a:t>
              </a:r>
              <a:r>
                <a:rPr lang="en-US" i="1" dirty="0" err="1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HX</a:t>
              </a:r>
              <a:r>
                <a:rPr lang="en-US" baseline="-30000" dirty="0" err="1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o</a:t>
              </a:r>
              <a:r>
                <a:rPr lang="en-US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)</a:t>
              </a:r>
              <a:endParaRPr lang="en-US" dirty="0">
                <a:solidFill>
                  <a:srgbClr val="FF0000"/>
                </a:solidFill>
                <a:latin typeface="Cambria Math"/>
                <a:cs typeface="Cambria Math"/>
              </a:endParaRP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b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cxnSp>
          <p:nvCxnSpPr>
            <p:cNvPr id="68" name="Curved Connector 67"/>
            <p:cNvCxnSpPr/>
            <p:nvPr/>
          </p:nvCxnSpPr>
          <p:spPr>
            <a:xfrm rot="16200000" flipH="1">
              <a:off x="3748379" y="1277714"/>
              <a:ext cx="383948" cy="19029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757110" y="862323"/>
            <a:ext cx="1036890" cy="1876084"/>
            <a:chOff x="1757110" y="862323"/>
            <a:chExt cx="1036890" cy="1876084"/>
          </a:xfrm>
        </p:grpSpPr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1757110" y="862323"/>
              <a:ext cx="103689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lang="en-US" i="1" baseline="-25000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i</a:t>
              </a:r>
              <a:r>
                <a:rPr lang="en-US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 </a:t>
              </a:r>
              <a:r>
                <a:rPr lang="en-US" i="1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– </a:t>
              </a:r>
              <a:r>
                <a:rPr lang="en-US" i="1" dirty="0" err="1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HX</a:t>
              </a:r>
              <a:r>
                <a:rPr lang="en-US" baseline="-30000" dirty="0" err="1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o</a:t>
              </a:r>
              <a:endParaRPr lang="en-US" dirty="0">
                <a:solidFill>
                  <a:srgbClr val="FF0000"/>
                </a:solidFill>
                <a:latin typeface="Cambria Math"/>
                <a:cs typeface="Cambria Math"/>
              </a:endParaRP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b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cxnSp>
          <p:nvCxnSpPr>
            <p:cNvPr id="70" name="Curved Connector 69"/>
            <p:cNvCxnSpPr/>
            <p:nvPr/>
          </p:nvCxnSpPr>
          <p:spPr>
            <a:xfrm rot="16200000" flipH="1">
              <a:off x="2069923" y="1263951"/>
              <a:ext cx="383948" cy="19029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2071057" y="2395507"/>
              <a:ext cx="60229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H</a:t>
              </a:r>
              <a:r>
                <a:rPr lang="en-US" i="1" dirty="0" err="1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lang="en-US" baseline="-30000" dirty="0" err="1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o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cxnSp>
          <p:nvCxnSpPr>
            <p:cNvPr id="72" name="Curved Connector 71"/>
            <p:cNvCxnSpPr/>
            <p:nvPr/>
          </p:nvCxnSpPr>
          <p:spPr>
            <a:xfrm rot="5400000">
              <a:off x="2198475" y="2305972"/>
              <a:ext cx="193446" cy="97310"/>
            </a:xfrm>
            <a:prstGeom prst="curvedConnector3">
              <a:avLst>
                <a:gd name="adj1" fmla="val 54377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174003" y="4954980"/>
            <a:ext cx="3082054" cy="1136954"/>
            <a:chOff x="1174003" y="4954980"/>
            <a:chExt cx="3082054" cy="1136954"/>
          </a:xfrm>
        </p:grpSpPr>
        <p:sp>
          <p:nvSpPr>
            <p:cNvPr id="97" name="Line 8"/>
            <p:cNvSpPr>
              <a:spLocks noChangeShapeType="1"/>
            </p:cNvSpPr>
            <p:nvPr/>
          </p:nvSpPr>
          <p:spPr bwMode="auto">
            <a:xfrm>
              <a:off x="2126479" y="5374700"/>
              <a:ext cx="756000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Text Box 20"/>
            <p:cNvSpPr txBox="1">
              <a:spLocks noChangeArrowheads="1"/>
            </p:cNvSpPr>
            <p:nvPr/>
          </p:nvSpPr>
          <p:spPr bwMode="auto">
            <a:xfrm>
              <a:off x="1623850" y="5041900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Text Box 19"/>
            <p:cNvSpPr txBox="1">
              <a:spLocks noChangeArrowheads="1"/>
            </p:cNvSpPr>
            <p:nvPr/>
          </p:nvSpPr>
          <p:spPr bwMode="auto">
            <a:xfrm>
              <a:off x="1731792" y="5429250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_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100" name="AutoShape 8"/>
            <p:cNvSpPr>
              <a:spLocks noChangeShapeType="1"/>
            </p:cNvSpPr>
            <p:nvPr/>
          </p:nvSpPr>
          <p:spPr bwMode="auto">
            <a:xfrm flipV="1">
              <a:off x="2064482" y="5556250"/>
              <a:ext cx="0" cy="5349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24"/>
            <p:cNvSpPr>
              <a:spLocks noChangeArrowheads="1"/>
            </p:cNvSpPr>
            <p:nvPr/>
          </p:nvSpPr>
          <p:spPr bwMode="auto">
            <a:xfrm>
              <a:off x="1897903" y="5213350"/>
              <a:ext cx="338400" cy="3384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>
              <a:off x="1317104" y="5375414"/>
              <a:ext cx="5748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Text Box 5"/>
            <p:cNvSpPr txBox="1">
              <a:spLocks noChangeArrowheads="1"/>
            </p:cNvSpPr>
            <p:nvPr/>
          </p:nvSpPr>
          <p:spPr bwMode="auto">
            <a:xfrm>
              <a:off x="1174003" y="4954980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2890527" y="5157562"/>
              <a:ext cx="598243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Text Box 5"/>
            <p:cNvSpPr txBox="1">
              <a:spLocks noChangeArrowheads="1"/>
            </p:cNvSpPr>
            <p:nvPr/>
          </p:nvSpPr>
          <p:spPr bwMode="auto">
            <a:xfrm>
              <a:off x="3006096" y="5175701"/>
              <a:ext cx="33527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06" name="Line 8"/>
            <p:cNvSpPr>
              <a:spLocks noChangeShapeType="1"/>
            </p:cNvSpPr>
            <p:nvPr/>
          </p:nvSpPr>
          <p:spPr bwMode="auto">
            <a:xfrm>
              <a:off x="3500057" y="5373986"/>
              <a:ext cx="756000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Line 8"/>
            <p:cNvSpPr>
              <a:spLocks noChangeShapeType="1"/>
            </p:cNvSpPr>
            <p:nvPr/>
          </p:nvSpPr>
          <p:spPr bwMode="auto">
            <a:xfrm>
              <a:off x="1310603" y="6091220"/>
              <a:ext cx="756000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Text Box 5"/>
            <p:cNvSpPr txBox="1">
              <a:spLocks noChangeArrowheads="1"/>
            </p:cNvSpPr>
            <p:nvPr/>
          </p:nvSpPr>
          <p:spPr bwMode="auto">
            <a:xfrm>
              <a:off x="1187931" y="5735412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Y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09" name="Text Box 5"/>
            <p:cNvSpPr txBox="1">
              <a:spLocks noChangeArrowheads="1"/>
            </p:cNvSpPr>
            <p:nvPr/>
          </p:nvSpPr>
          <p:spPr bwMode="auto">
            <a:xfrm>
              <a:off x="3660172" y="4975392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Z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</p:grp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947019" y="4890330"/>
            <a:ext cx="2992238" cy="1361592"/>
            <a:chOff x="4947019" y="4890330"/>
            <a:chExt cx="2992238" cy="1361592"/>
          </a:xfrm>
        </p:grpSpPr>
        <p:sp>
          <p:nvSpPr>
            <p:cNvPr id="110" name="Line 8"/>
            <p:cNvSpPr>
              <a:spLocks noChangeShapeType="1"/>
            </p:cNvSpPr>
            <p:nvPr/>
          </p:nvSpPr>
          <p:spPr bwMode="auto">
            <a:xfrm>
              <a:off x="7084669" y="5323900"/>
              <a:ext cx="756000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Text Box 20"/>
            <p:cNvSpPr txBox="1">
              <a:spLocks noChangeArrowheads="1"/>
            </p:cNvSpPr>
            <p:nvPr/>
          </p:nvSpPr>
          <p:spPr bwMode="auto">
            <a:xfrm>
              <a:off x="6582040" y="4991100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AutoShape 8"/>
            <p:cNvSpPr>
              <a:spLocks noChangeShapeType="1"/>
            </p:cNvSpPr>
            <p:nvPr/>
          </p:nvSpPr>
          <p:spPr bwMode="auto">
            <a:xfrm flipV="1">
              <a:off x="7022672" y="5505450"/>
              <a:ext cx="0" cy="5349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24"/>
            <p:cNvSpPr>
              <a:spLocks noChangeArrowheads="1"/>
            </p:cNvSpPr>
            <p:nvPr/>
          </p:nvSpPr>
          <p:spPr bwMode="auto">
            <a:xfrm>
              <a:off x="6856093" y="5162550"/>
              <a:ext cx="338400" cy="3384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Line 8"/>
            <p:cNvSpPr>
              <a:spLocks noChangeShapeType="1"/>
            </p:cNvSpPr>
            <p:nvPr/>
          </p:nvSpPr>
          <p:spPr bwMode="auto">
            <a:xfrm>
              <a:off x="6275294" y="5324614"/>
              <a:ext cx="5748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Line 8"/>
            <p:cNvSpPr>
              <a:spLocks noChangeShapeType="1"/>
            </p:cNvSpPr>
            <p:nvPr/>
          </p:nvSpPr>
          <p:spPr bwMode="auto">
            <a:xfrm>
              <a:off x="6268793" y="6040420"/>
              <a:ext cx="756000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Rectangle 9"/>
            <p:cNvSpPr>
              <a:spLocks noChangeArrowheads="1"/>
            </p:cNvSpPr>
            <p:nvPr/>
          </p:nvSpPr>
          <p:spPr bwMode="auto">
            <a:xfrm>
              <a:off x="5677051" y="5100863"/>
              <a:ext cx="598243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9"/>
            <p:cNvSpPr>
              <a:spLocks noChangeArrowheads="1"/>
            </p:cNvSpPr>
            <p:nvPr/>
          </p:nvSpPr>
          <p:spPr bwMode="auto">
            <a:xfrm>
              <a:off x="5682050" y="5817646"/>
              <a:ext cx="598243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Line 8"/>
            <p:cNvSpPr>
              <a:spLocks noChangeShapeType="1"/>
            </p:cNvSpPr>
            <p:nvPr/>
          </p:nvSpPr>
          <p:spPr bwMode="auto">
            <a:xfrm>
              <a:off x="5090120" y="5322634"/>
              <a:ext cx="5748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Text Box 5"/>
            <p:cNvSpPr txBox="1">
              <a:spLocks noChangeArrowheads="1"/>
            </p:cNvSpPr>
            <p:nvPr/>
          </p:nvSpPr>
          <p:spPr bwMode="auto">
            <a:xfrm>
              <a:off x="4947019" y="4902200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22" name="Line 8"/>
            <p:cNvSpPr>
              <a:spLocks noChangeShapeType="1"/>
            </p:cNvSpPr>
            <p:nvPr/>
          </p:nvSpPr>
          <p:spPr bwMode="auto">
            <a:xfrm>
              <a:off x="5090120" y="6048347"/>
              <a:ext cx="5748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Text Box 5"/>
            <p:cNvSpPr txBox="1">
              <a:spLocks noChangeArrowheads="1"/>
            </p:cNvSpPr>
            <p:nvPr/>
          </p:nvSpPr>
          <p:spPr bwMode="auto">
            <a:xfrm>
              <a:off x="4947019" y="5627913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Y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30" name="Text Box 19"/>
            <p:cNvSpPr txBox="1">
              <a:spLocks noChangeArrowheads="1"/>
            </p:cNvSpPr>
            <p:nvPr/>
          </p:nvSpPr>
          <p:spPr bwMode="auto">
            <a:xfrm>
              <a:off x="7100498" y="5370039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_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131" name="Text Box 5"/>
            <p:cNvSpPr txBox="1">
              <a:spLocks noChangeArrowheads="1"/>
            </p:cNvSpPr>
            <p:nvPr/>
          </p:nvSpPr>
          <p:spPr bwMode="auto">
            <a:xfrm>
              <a:off x="7489410" y="4890330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b="0" i="1" u="none" strike="noStrike" cap="none" normalizeH="0" baseline="0">
                  <a:ln>
                    <a:noFill/>
                  </a:ln>
                  <a:effectLst/>
                  <a:latin typeface="Cambria Math"/>
                  <a:ea typeface="Times New Roman" pitchFamily="18" charset="0"/>
                  <a:cs typeface="Cambria Math"/>
                </a:defRPr>
              </a:lvl1pPr>
            </a:lstStyle>
            <a:p>
              <a:r>
                <a:rPr lang="en-US" dirty="0"/>
                <a:t>Z</a:t>
              </a:r>
            </a:p>
            <a:p>
              <a:r>
                <a:rPr lang="en-US" dirty="0"/>
                <a:t> 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92620" y="5119002"/>
            <a:ext cx="340272" cy="1059683"/>
            <a:chOff x="5792620" y="5119002"/>
            <a:chExt cx="340272" cy="1059683"/>
          </a:xfrm>
        </p:grpSpPr>
        <p:sp>
          <p:nvSpPr>
            <p:cNvPr id="117" name="Text Box 5"/>
            <p:cNvSpPr txBox="1">
              <a:spLocks noChangeArrowheads="1"/>
            </p:cNvSpPr>
            <p:nvPr/>
          </p:nvSpPr>
          <p:spPr bwMode="auto">
            <a:xfrm>
              <a:off x="5792620" y="5119002"/>
              <a:ext cx="33527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19" name="Text Box 5"/>
            <p:cNvSpPr txBox="1">
              <a:spLocks noChangeArrowheads="1"/>
            </p:cNvSpPr>
            <p:nvPr/>
          </p:nvSpPr>
          <p:spPr bwMode="auto">
            <a:xfrm>
              <a:off x="5797619" y="5835785"/>
              <a:ext cx="33527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71897" y="3034022"/>
            <a:ext cx="4145624" cy="1418348"/>
            <a:chOff x="4371897" y="3059423"/>
            <a:chExt cx="4145624" cy="1418348"/>
          </a:xfrm>
        </p:grpSpPr>
        <p:sp>
          <p:nvSpPr>
            <p:cNvPr id="76" name="Line 8"/>
            <p:cNvSpPr>
              <a:spLocks noChangeShapeType="1"/>
            </p:cNvSpPr>
            <p:nvPr/>
          </p:nvSpPr>
          <p:spPr bwMode="auto">
            <a:xfrm>
              <a:off x="6070616" y="3771640"/>
              <a:ext cx="2916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V="1">
              <a:off x="7788032" y="3760534"/>
              <a:ext cx="6765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AutoShape 21"/>
            <p:cNvSpPr>
              <a:spLocks noChangeShapeType="1"/>
            </p:cNvSpPr>
            <p:nvPr/>
          </p:nvSpPr>
          <p:spPr bwMode="auto">
            <a:xfrm flipV="1">
              <a:off x="7964657" y="3766887"/>
              <a:ext cx="0" cy="7108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Text Box 20"/>
            <p:cNvSpPr txBox="1">
              <a:spLocks noChangeArrowheads="1"/>
            </p:cNvSpPr>
            <p:nvPr/>
          </p:nvSpPr>
          <p:spPr bwMode="auto">
            <a:xfrm>
              <a:off x="5442597" y="3428451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19"/>
            <p:cNvSpPr txBox="1">
              <a:spLocks noChangeArrowheads="1"/>
            </p:cNvSpPr>
            <p:nvPr/>
          </p:nvSpPr>
          <p:spPr bwMode="auto">
            <a:xfrm>
              <a:off x="5550539" y="3815801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_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81" name="AutoShape 8"/>
            <p:cNvSpPr>
              <a:spLocks noChangeShapeType="1"/>
            </p:cNvSpPr>
            <p:nvPr/>
          </p:nvSpPr>
          <p:spPr bwMode="auto">
            <a:xfrm flipV="1">
              <a:off x="5883229" y="3942801"/>
              <a:ext cx="0" cy="5349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Oval 24"/>
            <p:cNvSpPr>
              <a:spLocks noChangeArrowheads="1"/>
            </p:cNvSpPr>
            <p:nvPr/>
          </p:nvSpPr>
          <p:spPr bwMode="auto">
            <a:xfrm>
              <a:off x="5716650" y="3599901"/>
              <a:ext cx="338400" cy="3384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>
              <a:off x="5365749" y="3774664"/>
              <a:ext cx="3449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7186981" y="3542614"/>
              <a:ext cx="598243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8021638" y="3315327"/>
              <a:ext cx="49588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o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7302550" y="3560753"/>
              <a:ext cx="33527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6352556" y="3550467"/>
              <a:ext cx="587656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Text Box 5"/>
            <p:cNvSpPr txBox="1">
              <a:spLocks noChangeArrowheads="1"/>
            </p:cNvSpPr>
            <p:nvPr/>
          </p:nvSpPr>
          <p:spPr bwMode="auto">
            <a:xfrm>
              <a:off x="4371897" y="3319224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i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91" name="Line 8"/>
            <p:cNvSpPr>
              <a:spLocks noChangeShapeType="1"/>
            </p:cNvSpPr>
            <p:nvPr/>
          </p:nvSpPr>
          <p:spPr bwMode="auto">
            <a:xfrm>
              <a:off x="5883863" y="4465071"/>
              <a:ext cx="208079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8"/>
            <p:cNvSpPr>
              <a:spLocks noChangeShapeType="1"/>
            </p:cNvSpPr>
            <p:nvPr/>
          </p:nvSpPr>
          <p:spPr bwMode="auto">
            <a:xfrm>
              <a:off x="6940212" y="3774664"/>
              <a:ext cx="24676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4778093" y="3554502"/>
              <a:ext cx="587656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8"/>
            <p:cNvSpPr>
              <a:spLocks noChangeShapeType="1"/>
            </p:cNvSpPr>
            <p:nvPr/>
          </p:nvSpPr>
          <p:spPr bwMode="auto">
            <a:xfrm>
              <a:off x="4412666" y="3774664"/>
              <a:ext cx="3449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Text Box 5"/>
            <p:cNvSpPr txBox="1">
              <a:spLocks noChangeArrowheads="1"/>
            </p:cNvSpPr>
            <p:nvPr/>
          </p:nvSpPr>
          <p:spPr bwMode="auto">
            <a:xfrm>
              <a:off x="6506348" y="3059423"/>
              <a:ext cx="103689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i</a:t>
              </a:r>
              <a:r>
                <a:rPr lang="en-US" i="1" dirty="0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 – </a:t>
              </a:r>
              <a:r>
                <a:rPr lang="en-US" i="1" dirty="0" err="1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HX</a:t>
              </a:r>
              <a:r>
                <a:rPr lang="en-US" baseline="-30000" dirty="0" err="1">
                  <a:solidFill>
                    <a:srgbClr val="FF0000"/>
                  </a:solidFill>
                  <a:latin typeface="Cambria Math"/>
                  <a:ea typeface="Times New Roman" pitchFamily="18" charset="0"/>
                  <a:cs typeface="Cambria Math"/>
                </a:rPr>
                <a:t>o</a:t>
              </a:r>
              <a:endParaRPr lang="en-US" dirty="0">
                <a:solidFill>
                  <a:srgbClr val="FF0000"/>
                </a:solidFill>
                <a:latin typeface="Cambria Math"/>
                <a:cs typeface="Cambria Math"/>
              </a:endParaRP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b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cxnSp>
          <p:nvCxnSpPr>
            <p:cNvPr id="127" name="Curved Connector 126"/>
            <p:cNvCxnSpPr/>
            <p:nvPr/>
          </p:nvCxnSpPr>
          <p:spPr>
            <a:xfrm rot="16200000" flipH="1">
              <a:off x="6819161" y="3461051"/>
              <a:ext cx="383948" cy="19029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6470225" y="3550823"/>
            <a:ext cx="33528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H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4757009" y="3566256"/>
            <a:ext cx="587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1/H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124" name="Date Placeholder 3">
            <a:extLst>
              <a:ext uri="{FF2B5EF4-FFF2-40B4-BE49-F238E27FC236}">
                <a16:creationId xmlns:a16="http://schemas.microsoft.com/office/drawing/2014/main" id="{5653216B-D53B-416E-9E4A-6EE9AB7B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128" name="Footer Placeholder 4">
            <a:extLst>
              <a:ext uri="{FF2B5EF4-FFF2-40B4-BE49-F238E27FC236}">
                <a16:creationId xmlns:a16="http://schemas.microsoft.com/office/drawing/2014/main" id="{4D2A81DF-697C-42A6-B85D-F22FC2CB5726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4537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232" y="299452"/>
            <a:ext cx="333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d) Changing block positions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415" y="871867"/>
            <a:ext cx="3082054" cy="1136954"/>
            <a:chOff x="1174003" y="4954980"/>
            <a:chExt cx="3082054" cy="1136954"/>
          </a:xfrm>
        </p:grpSpPr>
        <p:sp>
          <p:nvSpPr>
            <p:cNvPr id="97" name="Line 8"/>
            <p:cNvSpPr>
              <a:spLocks noChangeShapeType="1"/>
            </p:cNvSpPr>
            <p:nvPr/>
          </p:nvSpPr>
          <p:spPr bwMode="auto">
            <a:xfrm>
              <a:off x="2126479" y="5374700"/>
              <a:ext cx="756000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Text Box 20"/>
            <p:cNvSpPr txBox="1">
              <a:spLocks noChangeArrowheads="1"/>
            </p:cNvSpPr>
            <p:nvPr/>
          </p:nvSpPr>
          <p:spPr bwMode="auto">
            <a:xfrm>
              <a:off x="1623850" y="5041900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Text Box 19"/>
            <p:cNvSpPr txBox="1">
              <a:spLocks noChangeArrowheads="1"/>
            </p:cNvSpPr>
            <p:nvPr/>
          </p:nvSpPr>
          <p:spPr bwMode="auto">
            <a:xfrm>
              <a:off x="1731792" y="5429250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_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100" name="AutoShape 8"/>
            <p:cNvSpPr>
              <a:spLocks noChangeShapeType="1"/>
            </p:cNvSpPr>
            <p:nvPr/>
          </p:nvSpPr>
          <p:spPr bwMode="auto">
            <a:xfrm flipV="1">
              <a:off x="2064482" y="5556250"/>
              <a:ext cx="0" cy="5349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24"/>
            <p:cNvSpPr>
              <a:spLocks noChangeArrowheads="1"/>
            </p:cNvSpPr>
            <p:nvPr/>
          </p:nvSpPr>
          <p:spPr bwMode="auto">
            <a:xfrm>
              <a:off x="1897903" y="5213350"/>
              <a:ext cx="338400" cy="3384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>
              <a:off x="1317104" y="5375414"/>
              <a:ext cx="5748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Text Box 5"/>
            <p:cNvSpPr txBox="1">
              <a:spLocks noChangeArrowheads="1"/>
            </p:cNvSpPr>
            <p:nvPr/>
          </p:nvSpPr>
          <p:spPr bwMode="auto">
            <a:xfrm>
              <a:off x="1174003" y="4954980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2890527" y="5157562"/>
              <a:ext cx="598243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Text Box 5"/>
            <p:cNvSpPr txBox="1">
              <a:spLocks noChangeArrowheads="1"/>
            </p:cNvSpPr>
            <p:nvPr/>
          </p:nvSpPr>
          <p:spPr bwMode="auto">
            <a:xfrm>
              <a:off x="3006096" y="5175701"/>
              <a:ext cx="33527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06" name="Line 8"/>
            <p:cNvSpPr>
              <a:spLocks noChangeShapeType="1"/>
            </p:cNvSpPr>
            <p:nvPr/>
          </p:nvSpPr>
          <p:spPr bwMode="auto">
            <a:xfrm>
              <a:off x="3500057" y="5373986"/>
              <a:ext cx="756000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Line 8"/>
            <p:cNvSpPr>
              <a:spLocks noChangeShapeType="1"/>
            </p:cNvSpPr>
            <p:nvPr/>
          </p:nvSpPr>
          <p:spPr bwMode="auto">
            <a:xfrm>
              <a:off x="1310603" y="6091220"/>
              <a:ext cx="756000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Text Box 5"/>
            <p:cNvSpPr txBox="1">
              <a:spLocks noChangeArrowheads="1"/>
            </p:cNvSpPr>
            <p:nvPr/>
          </p:nvSpPr>
          <p:spPr bwMode="auto">
            <a:xfrm>
              <a:off x="1187931" y="5735412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Y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09" name="Text Box 5"/>
            <p:cNvSpPr txBox="1">
              <a:spLocks noChangeArrowheads="1"/>
            </p:cNvSpPr>
            <p:nvPr/>
          </p:nvSpPr>
          <p:spPr bwMode="auto">
            <a:xfrm>
              <a:off x="3660172" y="4975392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Z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</p:grp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848431" y="807217"/>
            <a:ext cx="2992238" cy="1361592"/>
            <a:chOff x="4947019" y="4890330"/>
            <a:chExt cx="2992238" cy="1361592"/>
          </a:xfrm>
        </p:grpSpPr>
        <p:sp>
          <p:nvSpPr>
            <p:cNvPr id="110" name="Line 8"/>
            <p:cNvSpPr>
              <a:spLocks noChangeShapeType="1"/>
            </p:cNvSpPr>
            <p:nvPr/>
          </p:nvSpPr>
          <p:spPr bwMode="auto">
            <a:xfrm>
              <a:off x="7084669" y="5323900"/>
              <a:ext cx="756000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Text Box 20"/>
            <p:cNvSpPr txBox="1">
              <a:spLocks noChangeArrowheads="1"/>
            </p:cNvSpPr>
            <p:nvPr/>
          </p:nvSpPr>
          <p:spPr bwMode="auto">
            <a:xfrm>
              <a:off x="6582040" y="4991100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AutoShape 8"/>
            <p:cNvSpPr>
              <a:spLocks noChangeShapeType="1"/>
            </p:cNvSpPr>
            <p:nvPr/>
          </p:nvSpPr>
          <p:spPr bwMode="auto">
            <a:xfrm flipV="1">
              <a:off x="7022672" y="5505450"/>
              <a:ext cx="0" cy="5349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24"/>
            <p:cNvSpPr>
              <a:spLocks noChangeArrowheads="1"/>
            </p:cNvSpPr>
            <p:nvPr/>
          </p:nvSpPr>
          <p:spPr bwMode="auto">
            <a:xfrm>
              <a:off x="6856093" y="5162550"/>
              <a:ext cx="338400" cy="3384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Line 8"/>
            <p:cNvSpPr>
              <a:spLocks noChangeShapeType="1"/>
            </p:cNvSpPr>
            <p:nvPr/>
          </p:nvSpPr>
          <p:spPr bwMode="auto">
            <a:xfrm>
              <a:off x="6275294" y="5324614"/>
              <a:ext cx="5748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Line 8"/>
            <p:cNvSpPr>
              <a:spLocks noChangeShapeType="1"/>
            </p:cNvSpPr>
            <p:nvPr/>
          </p:nvSpPr>
          <p:spPr bwMode="auto">
            <a:xfrm>
              <a:off x="6268793" y="6040420"/>
              <a:ext cx="756000" cy="7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Rectangle 9"/>
            <p:cNvSpPr>
              <a:spLocks noChangeArrowheads="1"/>
            </p:cNvSpPr>
            <p:nvPr/>
          </p:nvSpPr>
          <p:spPr bwMode="auto">
            <a:xfrm>
              <a:off x="5677051" y="5100863"/>
              <a:ext cx="598243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9"/>
            <p:cNvSpPr>
              <a:spLocks noChangeArrowheads="1"/>
            </p:cNvSpPr>
            <p:nvPr/>
          </p:nvSpPr>
          <p:spPr bwMode="auto">
            <a:xfrm>
              <a:off x="5682050" y="5817646"/>
              <a:ext cx="598243" cy="4342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Line 8"/>
            <p:cNvSpPr>
              <a:spLocks noChangeShapeType="1"/>
            </p:cNvSpPr>
            <p:nvPr/>
          </p:nvSpPr>
          <p:spPr bwMode="auto">
            <a:xfrm>
              <a:off x="5090120" y="5322634"/>
              <a:ext cx="5748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Text Box 5"/>
            <p:cNvSpPr txBox="1">
              <a:spLocks noChangeArrowheads="1"/>
            </p:cNvSpPr>
            <p:nvPr/>
          </p:nvSpPr>
          <p:spPr bwMode="auto">
            <a:xfrm>
              <a:off x="4947019" y="4902200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22" name="Line 8"/>
            <p:cNvSpPr>
              <a:spLocks noChangeShapeType="1"/>
            </p:cNvSpPr>
            <p:nvPr/>
          </p:nvSpPr>
          <p:spPr bwMode="auto">
            <a:xfrm>
              <a:off x="5090120" y="6048347"/>
              <a:ext cx="5748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Text Box 5"/>
            <p:cNvSpPr txBox="1">
              <a:spLocks noChangeArrowheads="1"/>
            </p:cNvSpPr>
            <p:nvPr/>
          </p:nvSpPr>
          <p:spPr bwMode="auto">
            <a:xfrm>
              <a:off x="4947019" y="5627913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Y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30" name="Text Box 19"/>
            <p:cNvSpPr txBox="1">
              <a:spLocks noChangeArrowheads="1"/>
            </p:cNvSpPr>
            <p:nvPr/>
          </p:nvSpPr>
          <p:spPr bwMode="auto">
            <a:xfrm>
              <a:off x="7100498" y="5370039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_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131" name="Text Box 5"/>
            <p:cNvSpPr txBox="1">
              <a:spLocks noChangeArrowheads="1"/>
            </p:cNvSpPr>
            <p:nvPr/>
          </p:nvSpPr>
          <p:spPr bwMode="auto">
            <a:xfrm>
              <a:off x="7489410" y="4890330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b="0" i="1" u="none" strike="noStrike" cap="none" normalizeH="0" baseline="0">
                  <a:ln>
                    <a:noFill/>
                  </a:ln>
                  <a:effectLst/>
                  <a:latin typeface="Cambria Math"/>
                  <a:ea typeface="Times New Roman" pitchFamily="18" charset="0"/>
                  <a:cs typeface="Cambria Math"/>
                </a:defRPr>
              </a:lvl1pPr>
            </a:lstStyle>
            <a:p>
              <a:r>
                <a:rPr lang="en-US" dirty="0"/>
                <a:t>Z</a:t>
              </a:r>
            </a:p>
            <a:p>
              <a:r>
                <a:rPr lang="en-US" dirty="0"/>
                <a:t> 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94032" y="1035889"/>
            <a:ext cx="340272" cy="1059683"/>
            <a:chOff x="5792620" y="5119002"/>
            <a:chExt cx="340272" cy="1059683"/>
          </a:xfrm>
        </p:grpSpPr>
        <p:sp>
          <p:nvSpPr>
            <p:cNvPr id="117" name="Text Box 5"/>
            <p:cNvSpPr txBox="1">
              <a:spLocks noChangeArrowheads="1"/>
            </p:cNvSpPr>
            <p:nvPr/>
          </p:nvSpPr>
          <p:spPr bwMode="auto">
            <a:xfrm>
              <a:off x="5792620" y="5119002"/>
              <a:ext cx="33527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119" name="Text Box 5"/>
            <p:cNvSpPr txBox="1">
              <a:spLocks noChangeArrowheads="1"/>
            </p:cNvSpPr>
            <p:nvPr/>
          </p:nvSpPr>
          <p:spPr bwMode="auto">
            <a:xfrm>
              <a:off x="5797619" y="5835785"/>
              <a:ext cx="33527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3604" y="2910688"/>
                <a:ext cx="2716065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Z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04" y="2910688"/>
                <a:ext cx="2716065" cy="312650"/>
              </a:xfrm>
              <a:prstGeom prst="rect">
                <a:avLst/>
              </a:prstGeom>
              <a:blipFill rotWithShape="0">
                <a:blip r:embed="rId2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28321" y="2903714"/>
            <a:ext cx="37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Check: Does this give the same result?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51E037F5-6FD3-4532-A8D3-448712FB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2522AC07-27DA-43E4-AA91-9DAB1D9E0CDF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0727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232" y="299452"/>
            <a:ext cx="3406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e) Dealing with disturbances</a:t>
            </a:r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966786" y="1103688"/>
            <a:ext cx="4314825" cy="1889764"/>
            <a:chOff x="0" y="0"/>
            <a:chExt cx="4314825" cy="1890398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1109659" y="1447617"/>
              <a:ext cx="0" cy="41433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0" y="0"/>
              <a:ext cx="4314825" cy="1890398"/>
              <a:chOff x="0" y="0"/>
              <a:chExt cx="4314825" cy="18907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 Box 398"/>
                  <p:cNvSpPr txBox="1"/>
                  <p:nvPr/>
                </p:nvSpPr>
                <p:spPr>
                  <a:xfrm>
                    <a:off x="0" y="304800"/>
                    <a:ext cx="504825" cy="30480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 Box 3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4800"/>
                    <a:ext cx="504825" cy="30480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 Box 399"/>
                  <p:cNvSpPr txBox="1"/>
                  <p:nvPr/>
                </p:nvSpPr>
                <p:spPr>
                  <a:xfrm>
                    <a:off x="1147762" y="333375"/>
                    <a:ext cx="542925" cy="42862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GB" sz="11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GB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 Box 3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7762" y="333375"/>
                    <a:ext cx="542925" cy="42862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 Box 400"/>
                  <p:cNvSpPr txBox="1"/>
                  <p:nvPr/>
                </p:nvSpPr>
                <p:spPr>
                  <a:xfrm>
                    <a:off x="1752600" y="1176338"/>
                    <a:ext cx="647700" cy="36195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en-GB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 Box 4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600" y="1176338"/>
                    <a:ext cx="647700" cy="3619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 Box 401"/>
                  <p:cNvSpPr txBox="1"/>
                  <p:nvPr/>
                </p:nvSpPr>
                <p:spPr>
                  <a:xfrm>
                    <a:off x="2557462" y="323850"/>
                    <a:ext cx="542925" cy="42862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GB" sz="11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GB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 Box 4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7462" y="323850"/>
                    <a:ext cx="542925" cy="42862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Connector 45"/>
              <p:cNvCxnSpPr/>
              <p:nvPr/>
            </p:nvCxnSpPr>
            <p:spPr>
              <a:xfrm>
                <a:off x="176212" y="542925"/>
                <a:ext cx="971550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595312" y="457200"/>
                <a:ext cx="200025" cy="1809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004887" y="1266825"/>
                <a:ext cx="200025" cy="1809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00212" y="542925"/>
                <a:ext cx="857250" cy="9525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2014537" y="457200"/>
                <a:ext cx="200025" cy="1809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204912" y="1362075"/>
                <a:ext cx="542925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690562" y="628650"/>
                <a:ext cx="0" cy="738188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695325" y="1362075"/>
                <a:ext cx="30892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2114550" y="42863"/>
                <a:ext cx="0" cy="414337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105150" y="542925"/>
                <a:ext cx="971550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3457575" y="519113"/>
                <a:ext cx="47625" cy="4571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3481387" y="566738"/>
                <a:ext cx="0" cy="7883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2400300" y="1352550"/>
                <a:ext cx="1081087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 Box 415"/>
                  <p:cNvSpPr txBox="1"/>
                  <p:nvPr/>
                </p:nvSpPr>
                <p:spPr>
                  <a:xfrm>
                    <a:off x="2038350" y="0"/>
                    <a:ext cx="504825" cy="3048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" name="Text Box 4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350" y="0"/>
                    <a:ext cx="504825" cy="3048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 Box 416"/>
                  <p:cNvSpPr txBox="1"/>
                  <p:nvPr/>
                </p:nvSpPr>
                <p:spPr>
                  <a:xfrm>
                    <a:off x="1071562" y="1585913"/>
                    <a:ext cx="504825" cy="3048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 Box 4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1562" y="1585913"/>
                    <a:ext cx="504825" cy="3048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 Box 417"/>
                  <p:cNvSpPr txBox="1"/>
                  <p:nvPr/>
                </p:nvSpPr>
                <p:spPr>
                  <a:xfrm>
                    <a:off x="3810000" y="285750"/>
                    <a:ext cx="504825" cy="3048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 Box 4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0000" y="285750"/>
                    <a:ext cx="504825" cy="30480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 Box 418"/>
                  <p:cNvSpPr txBox="1"/>
                  <p:nvPr/>
                </p:nvSpPr>
                <p:spPr>
                  <a:xfrm>
                    <a:off x="433387" y="271463"/>
                    <a:ext cx="276225" cy="2381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 Box 4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387" y="271463"/>
                    <a:ext cx="276225" cy="23812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 Box 419"/>
                  <p:cNvSpPr txBox="1"/>
                  <p:nvPr/>
                </p:nvSpPr>
                <p:spPr>
                  <a:xfrm>
                    <a:off x="433387" y="628650"/>
                    <a:ext cx="276225" cy="2381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 Box 4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387" y="628650"/>
                    <a:ext cx="276225" cy="23812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 Box 420"/>
                  <p:cNvSpPr txBox="1"/>
                  <p:nvPr/>
                </p:nvSpPr>
                <p:spPr>
                  <a:xfrm>
                    <a:off x="1790700" y="485775"/>
                    <a:ext cx="276225" cy="2381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 Box 4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0700" y="485775"/>
                    <a:ext cx="276225" cy="23812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 Box 421"/>
                  <p:cNvSpPr txBox="1"/>
                  <p:nvPr/>
                </p:nvSpPr>
                <p:spPr>
                  <a:xfrm>
                    <a:off x="1176337" y="1147763"/>
                    <a:ext cx="276225" cy="2381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5" name="Text Box 4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6337" y="1147763"/>
                    <a:ext cx="276225" cy="23812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 Box 422"/>
                  <p:cNvSpPr txBox="1"/>
                  <p:nvPr/>
                </p:nvSpPr>
                <p:spPr>
                  <a:xfrm>
                    <a:off x="847725" y="1423988"/>
                    <a:ext cx="276225" cy="2381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6" name="Text Box 4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725" y="1423988"/>
                    <a:ext cx="276225" cy="23812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 Box 423"/>
                  <p:cNvSpPr txBox="1"/>
                  <p:nvPr/>
                </p:nvSpPr>
                <p:spPr>
                  <a:xfrm>
                    <a:off x="1838325" y="219075"/>
                    <a:ext cx="276225" cy="2381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 Box 4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8325" y="219075"/>
                    <a:ext cx="276225" cy="23812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8" name="TextBox 67"/>
          <p:cNvSpPr txBox="1"/>
          <p:nvPr/>
        </p:nvSpPr>
        <p:spPr>
          <a:xfrm>
            <a:off x="5586411" y="823627"/>
            <a:ext cx="319814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R(s) is the input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C(s) is the output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D(s) is a disturbance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N(s) is a (user controlled) compensation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7569" y="3191662"/>
            <a:ext cx="77316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Procedure: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Each of the inputs has its own independent transfer function. For R(s):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28661" y="4474028"/>
            <a:ext cx="4314825" cy="1318551"/>
            <a:chOff x="0" y="219075"/>
            <a:chExt cx="4314825" cy="1319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398"/>
                <p:cNvSpPr txBox="1"/>
                <p:nvPr/>
              </p:nvSpPr>
              <p:spPr>
                <a:xfrm>
                  <a:off x="0" y="304800"/>
                  <a:ext cx="504825" cy="3048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GB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3" name="Text Box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4800"/>
                  <a:ext cx="504825" cy="3048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399"/>
                <p:cNvSpPr txBox="1"/>
                <p:nvPr/>
              </p:nvSpPr>
              <p:spPr>
                <a:xfrm>
                  <a:off x="1147762" y="333375"/>
                  <a:ext cx="542925" cy="4286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GB" sz="11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GB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Text Box 3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762" y="333375"/>
                  <a:ext cx="542925" cy="42862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400"/>
                <p:cNvSpPr txBox="1"/>
                <p:nvPr/>
              </p:nvSpPr>
              <p:spPr>
                <a:xfrm>
                  <a:off x="1752600" y="1176338"/>
                  <a:ext cx="647700" cy="3619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GB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ext Box 4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1176338"/>
                  <a:ext cx="647700" cy="36195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401"/>
                <p:cNvSpPr txBox="1"/>
                <p:nvPr/>
              </p:nvSpPr>
              <p:spPr>
                <a:xfrm>
                  <a:off x="2557462" y="323850"/>
                  <a:ext cx="542925" cy="4286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GB" sz="11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GB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 Box 4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7462" y="323850"/>
                  <a:ext cx="542925" cy="42862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/>
            <p:nvPr/>
          </p:nvCxnSpPr>
          <p:spPr>
            <a:xfrm>
              <a:off x="176212" y="542925"/>
              <a:ext cx="971550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595312" y="457200"/>
              <a:ext cx="200025" cy="1809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700212" y="542925"/>
              <a:ext cx="857250" cy="952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690562" y="628650"/>
              <a:ext cx="0" cy="73818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5" idx="1"/>
            </p:cNvCxnSpPr>
            <p:nvPr/>
          </p:nvCxnSpPr>
          <p:spPr>
            <a:xfrm flipH="1">
              <a:off x="695326" y="1357313"/>
              <a:ext cx="1057274" cy="47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05150" y="542925"/>
              <a:ext cx="971550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3457575" y="519113"/>
              <a:ext cx="47625" cy="457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 flipV="1">
              <a:off x="3481387" y="566738"/>
              <a:ext cx="0" cy="7883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2400300" y="1352550"/>
              <a:ext cx="108108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 Box 417"/>
                <p:cNvSpPr txBox="1"/>
                <p:nvPr/>
              </p:nvSpPr>
              <p:spPr>
                <a:xfrm>
                  <a:off x="3810000" y="285750"/>
                  <a:ext cx="504825" cy="3048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GB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2" name="Text Box 4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285750"/>
                  <a:ext cx="504825" cy="3048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 Box 418"/>
                <p:cNvSpPr txBox="1"/>
                <p:nvPr/>
              </p:nvSpPr>
              <p:spPr>
                <a:xfrm>
                  <a:off x="433387" y="271463"/>
                  <a:ext cx="276225" cy="2381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3" name="Text Box 4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87" y="271463"/>
                  <a:ext cx="276225" cy="23812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419"/>
                <p:cNvSpPr txBox="1"/>
                <p:nvPr/>
              </p:nvSpPr>
              <p:spPr>
                <a:xfrm>
                  <a:off x="433387" y="628650"/>
                  <a:ext cx="276225" cy="2381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oMath>
                    </m:oMathPara>
                  </a14:m>
                  <a:endParaRPr lang="en-GB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4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87" y="628650"/>
                  <a:ext cx="276225" cy="23812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Text Box 423"/>
            <p:cNvSpPr txBox="1"/>
            <p:nvPr/>
          </p:nvSpPr>
          <p:spPr>
            <a:xfrm>
              <a:off x="1838325" y="219075"/>
              <a:ext cx="276225" cy="238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76823" y="4576447"/>
                <a:ext cx="3914213" cy="1211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𝐾𝐶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𝐾𝐺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𝐾𝐺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23" y="4576447"/>
                <a:ext cx="3914213" cy="1211998"/>
              </a:xfrm>
              <a:prstGeom prst="rect">
                <a:avLst/>
              </a:prstGeom>
              <a:blipFill rotWithShape="0">
                <a:blip r:embed="rId18"/>
                <a:stretch>
                  <a:fillRect l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Date Placeholder 3">
            <a:extLst>
              <a:ext uri="{FF2B5EF4-FFF2-40B4-BE49-F238E27FC236}">
                <a16:creationId xmlns:a16="http://schemas.microsoft.com/office/drawing/2014/main" id="{E18E6737-7AA4-4C37-B9C5-E11010E6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C213BB18-66E3-471F-BBC3-BB2C0E711AF8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87491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232" y="299452"/>
            <a:ext cx="3406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e) Dealing with disturbances</a:t>
            </a:r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966786" y="1103688"/>
            <a:ext cx="4314825" cy="1889764"/>
            <a:chOff x="0" y="0"/>
            <a:chExt cx="4314825" cy="1890398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1109659" y="1447617"/>
              <a:ext cx="0" cy="41433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0" y="0"/>
              <a:ext cx="4314825" cy="1890398"/>
              <a:chOff x="0" y="0"/>
              <a:chExt cx="4314825" cy="18907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 Box 398"/>
                  <p:cNvSpPr txBox="1"/>
                  <p:nvPr/>
                </p:nvSpPr>
                <p:spPr>
                  <a:xfrm>
                    <a:off x="0" y="304800"/>
                    <a:ext cx="504825" cy="30480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 Box 3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4800"/>
                    <a:ext cx="504825" cy="30480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 Box 399"/>
                  <p:cNvSpPr txBox="1"/>
                  <p:nvPr/>
                </p:nvSpPr>
                <p:spPr>
                  <a:xfrm>
                    <a:off x="1147762" y="333375"/>
                    <a:ext cx="542925" cy="42862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GB" sz="11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GB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 Box 3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7762" y="333375"/>
                    <a:ext cx="542925" cy="42862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 Box 400"/>
                  <p:cNvSpPr txBox="1"/>
                  <p:nvPr/>
                </p:nvSpPr>
                <p:spPr>
                  <a:xfrm>
                    <a:off x="1752600" y="1176338"/>
                    <a:ext cx="647700" cy="36195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en-GB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 Box 4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600" y="1176338"/>
                    <a:ext cx="647700" cy="3619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 Box 401"/>
                  <p:cNvSpPr txBox="1"/>
                  <p:nvPr/>
                </p:nvSpPr>
                <p:spPr>
                  <a:xfrm>
                    <a:off x="2557462" y="323850"/>
                    <a:ext cx="542925" cy="42862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GB" sz="11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GB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 Box 4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7462" y="323850"/>
                    <a:ext cx="542925" cy="42862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Connector 45"/>
              <p:cNvCxnSpPr/>
              <p:nvPr/>
            </p:nvCxnSpPr>
            <p:spPr>
              <a:xfrm>
                <a:off x="176212" y="542925"/>
                <a:ext cx="971550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595312" y="457200"/>
                <a:ext cx="200025" cy="1809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004887" y="1266825"/>
                <a:ext cx="200025" cy="1809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00212" y="542925"/>
                <a:ext cx="857250" cy="9525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2014537" y="457200"/>
                <a:ext cx="200025" cy="1809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204912" y="1362075"/>
                <a:ext cx="542925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690562" y="628650"/>
                <a:ext cx="0" cy="738188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695325" y="1362075"/>
                <a:ext cx="30892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2114550" y="42863"/>
                <a:ext cx="0" cy="414337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105150" y="542925"/>
                <a:ext cx="971550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3457575" y="519113"/>
                <a:ext cx="47625" cy="4571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3481387" y="566738"/>
                <a:ext cx="0" cy="7883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2400300" y="1352550"/>
                <a:ext cx="1081087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 Box 415"/>
                  <p:cNvSpPr txBox="1"/>
                  <p:nvPr/>
                </p:nvSpPr>
                <p:spPr>
                  <a:xfrm>
                    <a:off x="2038350" y="0"/>
                    <a:ext cx="504825" cy="3048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" name="Text Box 4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350" y="0"/>
                    <a:ext cx="504825" cy="3048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 Box 416"/>
                  <p:cNvSpPr txBox="1"/>
                  <p:nvPr/>
                </p:nvSpPr>
                <p:spPr>
                  <a:xfrm>
                    <a:off x="1071562" y="1585913"/>
                    <a:ext cx="504825" cy="3048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 Box 4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1562" y="1585913"/>
                    <a:ext cx="504825" cy="3048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 Box 417"/>
                  <p:cNvSpPr txBox="1"/>
                  <p:nvPr/>
                </p:nvSpPr>
                <p:spPr>
                  <a:xfrm>
                    <a:off x="3810000" y="285750"/>
                    <a:ext cx="504825" cy="3048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 Box 4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0000" y="285750"/>
                    <a:ext cx="504825" cy="30480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 Box 418"/>
                  <p:cNvSpPr txBox="1"/>
                  <p:nvPr/>
                </p:nvSpPr>
                <p:spPr>
                  <a:xfrm>
                    <a:off x="433387" y="271463"/>
                    <a:ext cx="276225" cy="2381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 Box 4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387" y="271463"/>
                    <a:ext cx="276225" cy="23812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 Box 419"/>
                  <p:cNvSpPr txBox="1"/>
                  <p:nvPr/>
                </p:nvSpPr>
                <p:spPr>
                  <a:xfrm>
                    <a:off x="433387" y="628650"/>
                    <a:ext cx="276225" cy="2381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 Box 4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387" y="628650"/>
                    <a:ext cx="276225" cy="23812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 Box 420"/>
                  <p:cNvSpPr txBox="1"/>
                  <p:nvPr/>
                </p:nvSpPr>
                <p:spPr>
                  <a:xfrm>
                    <a:off x="1790700" y="485775"/>
                    <a:ext cx="276225" cy="2381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 Box 4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0700" y="485775"/>
                    <a:ext cx="276225" cy="23812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 Box 421"/>
                  <p:cNvSpPr txBox="1"/>
                  <p:nvPr/>
                </p:nvSpPr>
                <p:spPr>
                  <a:xfrm>
                    <a:off x="1176337" y="1147763"/>
                    <a:ext cx="276225" cy="2381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5" name="Text Box 4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6337" y="1147763"/>
                    <a:ext cx="276225" cy="23812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 Box 422"/>
                  <p:cNvSpPr txBox="1"/>
                  <p:nvPr/>
                </p:nvSpPr>
                <p:spPr>
                  <a:xfrm>
                    <a:off x="847725" y="1423988"/>
                    <a:ext cx="276225" cy="2381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6" name="Text Box 4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725" y="1423988"/>
                    <a:ext cx="276225" cy="23812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 Box 423"/>
                  <p:cNvSpPr txBox="1"/>
                  <p:nvPr/>
                </p:nvSpPr>
                <p:spPr>
                  <a:xfrm>
                    <a:off x="1838325" y="219075"/>
                    <a:ext cx="276225" cy="2381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GB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 Box 4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8325" y="219075"/>
                    <a:ext cx="276225" cy="23812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8" name="TextBox 67"/>
          <p:cNvSpPr txBox="1"/>
          <p:nvPr/>
        </p:nvSpPr>
        <p:spPr>
          <a:xfrm>
            <a:off x="5586411" y="823627"/>
            <a:ext cx="319814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R(s) is the input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C(s) is the output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D(s) is a disturbance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N(s) is a (user controlled) compensation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7569" y="3191662"/>
            <a:ext cx="7731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Procedure: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For D(s):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49427" y="4474028"/>
            <a:ext cx="4288540" cy="1318551"/>
            <a:chOff x="26285" y="219075"/>
            <a:chExt cx="4288540" cy="1319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398"/>
                <p:cNvSpPr txBox="1"/>
                <p:nvPr/>
              </p:nvSpPr>
              <p:spPr>
                <a:xfrm>
                  <a:off x="26285" y="277244"/>
                  <a:ext cx="504825" cy="3048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GB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3" name="Text Box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5" y="277244"/>
                  <a:ext cx="504825" cy="3048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400"/>
                <p:cNvSpPr txBox="1"/>
                <p:nvPr/>
              </p:nvSpPr>
              <p:spPr>
                <a:xfrm>
                  <a:off x="1752600" y="1176338"/>
                  <a:ext cx="647700" cy="3619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𝐾𝐺</m:t>
                        </m:r>
                        <m:d>
                          <m:dPr>
                            <m:ctrlPr>
                              <a:rPr lang="en-GB" sz="11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GB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ext Box 4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1176338"/>
                  <a:ext cx="647700" cy="36195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401"/>
                <p:cNvSpPr txBox="1"/>
                <p:nvPr/>
              </p:nvSpPr>
              <p:spPr>
                <a:xfrm>
                  <a:off x="1806019" y="328612"/>
                  <a:ext cx="542925" cy="4286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GB" sz="11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GB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 Box 4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019" y="328612"/>
                  <a:ext cx="542925" cy="42862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>
              <a:stCxn id="78" idx="6"/>
              <a:endCxn id="76" idx="1"/>
            </p:cNvCxnSpPr>
            <p:nvPr/>
          </p:nvCxnSpPr>
          <p:spPr>
            <a:xfrm flipV="1">
              <a:off x="795337" y="542925"/>
              <a:ext cx="1010682" cy="476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595312" y="457200"/>
              <a:ext cx="200025" cy="1809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 flipV="1">
              <a:off x="690562" y="628650"/>
              <a:ext cx="0" cy="73818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5" idx="1"/>
            </p:cNvCxnSpPr>
            <p:nvPr/>
          </p:nvCxnSpPr>
          <p:spPr>
            <a:xfrm flipH="1">
              <a:off x="695326" y="1357313"/>
              <a:ext cx="1057274" cy="47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6" idx="3"/>
            </p:cNvCxnSpPr>
            <p:nvPr/>
          </p:nvCxnSpPr>
          <p:spPr>
            <a:xfrm>
              <a:off x="2348944" y="542925"/>
              <a:ext cx="1727756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3457575" y="519113"/>
              <a:ext cx="47625" cy="457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 flipV="1">
              <a:off x="3481387" y="566738"/>
              <a:ext cx="0" cy="7883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2400300" y="1352550"/>
              <a:ext cx="108108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 Box 417"/>
                <p:cNvSpPr txBox="1"/>
                <p:nvPr/>
              </p:nvSpPr>
              <p:spPr>
                <a:xfrm>
                  <a:off x="3810000" y="285750"/>
                  <a:ext cx="504825" cy="3048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GB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2" name="Text Box 4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285750"/>
                  <a:ext cx="504825" cy="3048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 Box 418"/>
                <p:cNvSpPr txBox="1"/>
                <p:nvPr/>
              </p:nvSpPr>
              <p:spPr>
                <a:xfrm>
                  <a:off x="433387" y="271463"/>
                  <a:ext cx="276225" cy="2381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oMath>
                    </m:oMathPara>
                  </a14:m>
                  <a:endParaRPr lang="en-GB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3" name="Text Box 4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87" y="271463"/>
                  <a:ext cx="276225" cy="23812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419"/>
                <p:cNvSpPr txBox="1"/>
                <p:nvPr/>
              </p:nvSpPr>
              <p:spPr>
                <a:xfrm>
                  <a:off x="433387" y="628650"/>
                  <a:ext cx="276225" cy="2381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oMath>
                    </m:oMathPara>
                  </a14:m>
                  <a:endParaRPr lang="en-GB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4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87" y="628650"/>
                  <a:ext cx="276225" cy="23812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Text Box 423"/>
            <p:cNvSpPr txBox="1"/>
            <p:nvPr/>
          </p:nvSpPr>
          <p:spPr>
            <a:xfrm>
              <a:off x="1838325" y="219075"/>
              <a:ext cx="276225" cy="238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76823" y="4576447"/>
                <a:ext cx="3640420" cy="1202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𝐾𝐺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𝐾𝐺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𝐾𝐺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23" y="4576447"/>
                <a:ext cx="3640420" cy="1202060"/>
              </a:xfrm>
              <a:prstGeom prst="rect">
                <a:avLst/>
              </a:prstGeom>
              <a:blipFill rotWithShape="0">
                <a:blip r:embed="rId18"/>
                <a:stretch>
                  <a:fillRect l="-1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/>
          <p:cNvCxnSpPr/>
          <p:nvPr/>
        </p:nvCxnSpPr>
        <p:spPr>
          <a:xfrm>
            <a:off x="693982" y="4804639"/>
            <a:ext cx="605044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Date Placeholder 3">
            <a:extLst>
              <a:ext uri="{FF2B5EF4-FFF2-40B4-BE49-F238E27FC236}">
                <a16:creationId xmlns:a16="http://schemas.microsoft.com/office/drawing/2014/main" id="{4FDD141D-BC2A-4CF6-85F8-B7E1587E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74" name="Footer Placeholder 4">
            <a:extLst>
              <a:ext uri="{FF2B5EF4-FFF2-40B4-BE49-F238E27FC236}">
                <a16:creationId xmlns:a16="http://schemas.microsoft.com/office/drawing/2014/main" id="{689EE7B1-9561-4BFF-905B-F729630A59D6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30437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0825" y="3622891"/>
            <a:ext cx="2843578" cy="1231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41-E2BC-084D-86D5-E729B18A7654}" type="slidenum">
              <a:rPr lang="en-US" smtClean="0"/>
              <a:t>9</a:t>
            </a:fld>
            <a:endParaRPr lang="en-US"/>
          </a:p>
        </p:txBody>
      </p:sp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AutoShape 31"/>
          <p:cNvSpPr>
            <a:spLocks noChangeAspect="1" noChangeArrowheads="1" noTextEdit="1"/>
          </p:cNvSpPr>
          <p:nvPr/>
        </p:nvSpPr>
        <p:spPr bwMode="auto">
          <a:xfrm>
            <a:off x="2000250" y="1085850"/>
            <a:ext cx="5029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7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805723" y="2254250"/>
            <a:ext cx="571500" cy="3429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endParaRPr lang="en-US" dirty="0"/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6643923" y="831847"/>
            <a:ext cx="49588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o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8" name="AutoShape 30"/>
          <p:cNvSpPr>
            <a:spLocks noChangeShapeType="1"/>
          </p:cNvSpPr>
          <p:nvPr/>
        </p:nvSpPr>
        <p:spPr bwMode="auto">
          <a:xfrm flipH="1">
            <a:off x="6593124" y="1276350"/>
            <a:ext cx="1270" cy="1143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9"/>
          <p:cNvSpPr>
            <a:spLocks noChangeShapeType="1"/>
          </p:cNvSpPr>
          <p:nvPr/>
        </p:nvSpPr>
        <p:spPr bwMode="auto">
          <a:xfrm flipH="1">
            <a:off x="2715390" y="1848485"/>
            <a:ext cx="1945005" cy="63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8"/>
          <p:cNvSpPr>
            <a:spLocks noChangeShapeType="1"/>
          </p:cNvSpPr>
          <p:nvPr/>
        </p:nvSpPr>
        <p:spPr bwMode="auto">
          <a:xfrm flipH="1">
            <a:off x="6377223" y="2419350"/>
            <a:ext cx="227965" cy="63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7"/>
          <p:cNvSpPr>
            <a:spLocks noChangeShapeType="1"/>
          </p:cNvSpPr>
          <p:nvPr/>
        </p:nvSpPr>
        <p:spPr bwMode="auto">
          <a:xfrm>
            <a:off x="4209756" y="1966383"/>
            <a:ext cx="635" cy="45783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26"/>
          <p:cNvSpPr>
            <a:spLocks noChangeShapeType="1"/>
          </p:cNvSpPr>
          <p:nvPr/>
        </p:nvSpPr>
        <p:spPr bwMode="auto">
          <a:xfrm flipV="1">
            <a:off x="4205523" y="1390650"/>
            <a:ext cx="635" cy="3429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5"/>
          <p:cNvSpPr>
            <a:spLocks noChangeShapeType="1"/>
          </p:cNvSpPr>
          <p:nvPr/>
        </p:nvSpPr>
        <p:spPr bwMode="auto">
          <a:xfrm flipH="1">
            <a:off x="4205523" y="2419350"/>
            <a:ext cx="1600200" cy="63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 flipV="1">
            <a:off x="2033823" y="1276350"/>
            <a:ext cx="572135" cy="6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176823" y="1104900"/>
            <a:ext cx="571500" cy="3429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endParaRPr lang="en-US" dirty="0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V="1">
            <a:off x="5234223" y="1276350"/>
            <a:ext cx="571500" cy="6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4091223" y="1162050"/>
            <a:ext cx="228600" cy="2286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3748323" y="1276350"/>
            <a:ext cx="342900" cy="6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4319823" y="1276350"/>
            <a:ext cx="342900" cy="6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662723" y="1104900"/>
            <a:ext cx="571500" cy="3429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endParaRPr lang="en-US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805723" y="1104900"/>
            <a:ext cx="571500" cy="3429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endParaRPr lang="en-US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6377223" y="1276350"/>
            <a:ext cx="571500" cy="6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2605323" y="1162050"/>
            <a:ext cx="228600" cy="2286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V="1">
            <a:off x="2833923" y="1276350"/>
            <a:ext cx="342900" cy="6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662723" y="1682750"/>
            <a:ext cx="571500" cy="3429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endParaRPr lang="en-US" dirty="0"/>
          </a:p>
        </p:txBody>
      </p:sp>
      <p:sp>
        <p:nvSpPr>
          <p:cNvPr id="31" name="AutoShape 7"/>
          <p:cNvSpPr>
            <a:spLocks noChangeShapeType="1"/>
          </p:cNvSpPr>
          <p:nvPr/>
        </p:nvSpPr>
        <p:spPr bwMode="auto">
          <a:xfrm flipH="1">
            <a:off x="5454357" y="1284816"/>
            <a:ext cx="1270" cy="5715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AutoShape 6"/>
          <p:cNvSpPr>
            <a:spLocks noChangeShapeType="1"/>
          </p:cNvSpPr>
          <p:nvPr/>
        </p:nvSpPr>
        <p:spPr bwMode="auto">
          <a:xfrm flipH="1">
            <a:off x="5234223" y="1847850"/>
            <a:ext cx="227965" cy="63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AutoShape 5"/>
          <p:cNvSpPr>
            <a:spLocks noChangeShapeType="1"/>
          </p:cNvSpPr>
          <p:nvPr/>
        </p:nvSpPr>
        <p:spPr bwMode="auto">
          <a:xfrm flipV="1">
            <a:off x="2719623" y="1394883"/>
            <a:ext cx="635" cy="45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Arc 4"/>
          <p:cNvSpPr>
            <a:spLocks/>
          </p:cNvSpPr>
          <p:nvPr/>
        </p:nvSpPr>
        <p:spPr bwMode="auto">
          <a:xfrm flipH="1" flipV="1">
            <a:off x="4202983" y="1733550"/>
            <a:ext cx="116840" cy="228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22131"/>
              <a:gd name="T1" fmla="*/ 43200 h 43200"/>
              <a:gd name="T2" fmla="*/ 22131 w 22131"/>
              <a:gd name="T3" fmla="*/ 7 h 43200"/>
              <a:gd name="T4" fmla="*/ 21600 w 2213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31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77" y="-1"/>
                  <a:pt x="21954" y="2"/>
                  <a:pt x="22131" y="6"/>
                </a:cubicBezTo>
              </a:path>
              <a:path w="22131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77" y="-1"/>
                  <a:pt x="21954" y="2"/>
                  <a:pt x="22131" y="6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3233961" y="1065830"/>
            <a:ext cx="46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G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1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4713511" y="1056380"/>
            <a:ext cx="46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G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2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5869211" y="1051867"/>
            <a:ext cx="46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G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3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4726528" y="1629717"/>
            <a:ext cx="46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H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1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5869211" y="2204680"/>
            <a:ext cx="46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H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2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1962251" y="859227"/>
            <a:ext cx="44984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X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i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73" name="Text Box 20"/>
          <p:cNvSpPr txBox="1">
            <a:spLocks noChangeArrowheads="1"/>
          </p:cNvSpPr>
          <p:nvPr/>
        </p:nvSpPr>
        <p:spPr bwMode="auto">
          <a:xfrm>
            <a:off x="2345925" y="918635"/>
            <a:ext cx="34286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2403067" y="1250950"/>
            <a:ext cx="34286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_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3832733" y="933447"/>
            <a:ext cx="34286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3915275" y="1244597"/>
            <a:ext cx="34286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_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3232" y="299452"/>
            <a:ext cx="7066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Example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: Reduce the block diagram and find the overall T.F.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47042" y="2928412"/>
            <a:ext cx="6100714" cy="2716738"/>
            <a:chOff x="1147042" y="2928412"/>
            <a:chExt cx="6100714" cy="2716738"/>
          </a:xfrm>
        </p:grpSpPr>
        <p:sp>
          <p:nvSpPr>
            <p:cNvPr id="39" name="AutoShape 71"/>
            <p:cNvSpPr>
              <a:spLocks noChangeAspect="1" noChangeArrowheads="1" noTextEdit="1"/>
            </p:cNvSpPr>
            <p:nvPr/>
          </p:nvSpPr>
          <p:spPr bwMode="auto">
            <a:xfrm>
              <a:off x="2031129" y="3587750"/>
              <a:ext cx="50292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AutoShape 70"/>
            <p:cNvSpPr>
              <a:spLocks noChangeShapeType="1"/>
            </p:cNvSpPr>
            <p:nvPr/>
          </p:nvSpPr>
          <p:spPr bwMode="auto">
            <a:xfrm flipH="1">
              <a:off x="6594663" y="3934883"/>
              <a:ext cx="1270" cy="13716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AutoShape 69"/>
            <p:cNvSpPr>
              <a:spLocks noChangeShapeType="1"/>
            </p:cNvSpPr>
            <p:nvPr/>
          </p:nvSpPr>
          <p:spPr bwMode="auto">
            <a:xfrm flipH="1">
              <a:off x="2716929" y="5302250"/>
              <a:ext cx="1548000" cy="63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AutoShape 68"/>
            <p:cNvSpPr>
              <a:spLocks noChangeShapeType="1"/>
            </p:cNvSpPr>
            <p:nvPr/>
          </p:nvSpPr>
          <p:spPr bwMode="auto">
            <a:xfrm flipH="1">
              <a:off x="6374529" y="4616450"/>
              <a:ext cx="227965" cy="63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AutoShape 67"/>
            <p:cNvSpPr>
              <a:spLocks noChangeShapeType="1"/>
            </p:cNvSpPr>
            <p:nvPr/>
          </p:nvSpPr>
          <p:spPr bwMode="auto">
            <a:xfrm flipV="1">
              <a:off x="4211295" y="4044950"/>
              <a:ext cx="635" cy="5715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AutoShape 66"/>
            <p:cNvSpPr>
              <a:spLocks noChangeShapeType="1"/>
            </p:cNvSpPr>
            <p:nvPr/>
          </p:nvSpPr>
          <p:spPr bwMode="auto">
            <a:xfrm flipH="1">
              <a:off x="4202829" y="4616450"/>
              <a:ext cx="1600200" cy="63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Line 65"/>
            <p:cNvSpPr>
              <a:spLocks noChangeShapeType="1"/>
            </p:cNvSpPr>
            <p:nvPr/>
          </p:nvSpPr>
          <p:spPr bwMode="auto">
            <a:xfrm flipV="1">
              <a:off x="2031129" y="3930650"/>
              <a:ext cx="572135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Text Box 64"/>
            <p:cNvSpPr txBox="1">
              <a:spLocks noChangeArrowheads="1"/>
            </p:cNvSpPr>
            <p:nvPr/>
          </p:nvSpPr>
          <p:spPr bwMode="auto">
            <a:xfrm>
              <a:off x="3174129" y="3757081"/>
              <a:ext cx="571500" cy="3429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 dirty="0"/>
            </a:p>
          </p:txBody>
        </p:sp>
        <p:sp>
          <p:nvSpPr>
            <p:cNvPr id="48" name="Line 62"/>
            <p:cNvSpPr>
              <a:spLocks noChangeShapeType="1"/>
            </p:cNvSpPr>
            <p:nvPr/>
          </p:nvSpPr>
          <p:spPr bwMode="auto">
            <a:xfrm flipV="1">
              <a:off x="5231529" y="3930650"/>
              <a:ext cx="57150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59"/>
            <p:cNvSpPr>
              <a:spLocks noChangeArrowheads="1"/>
            </p:cNvSpPr>
            <p:nvPr/>
          </p:nvSpPr>
          <p:spPr bwMode="auto">
            <a:xfrm>
              <a:off x="4088529" y="3816350"/>
              <a:ext cx="228600" cy="2286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Line 58"/>
            <p:cNvSpPr>
              <a:spLocks noChangeShapeType="1"/>
            </p:cNvSpPr>
            <p:nvPr/>
          </p:nvSpPr>
          <p:spPr bwMode="auto">
            <a:xfrm flipV="1">
              <a:off x="3745629" y="3930650"/>
              <a:ext cx="34290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57"/>
            <p:cNvSpPr>
              <a:spLocks noChangeShapeType="1"/>
            </p:cNvSpPr>
            <p:nvPr/>
          </p:nvSpPr>
          <p:spPr bwMode="auto">
            <a:xfrm flipV="1">
              <a:off x="4317129" y="3930650"/>
              <a:ext cx="34290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Text Box 56"/>
            <p:cNvSpPr txBox="1">
              <a:spLocks noChangeArrowheads="1"/>
            </p:cNvSpPr>
            <p:nvPr/>
          </p:nvSpPr>
          <p:spPr bwMode="auto">
            <a:xfrm>
              <a:off x="4660029" y="3757081"/>
              <a:ext cx="571500" cy="3429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 dirty="0"/>
            </a:p>
          </p:txBody>
        </p:sp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5803029" y="3748614"/>
              <a:ext cx="571500" cy="3429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 dirty="0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 flipV="1">
              <a:off x="6374529" y="3930650"/>
              <a:ext cx="57150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52"/>
            <p:cNvSpPr>
              <a:spLocks noChangeArrowheads="1"/>
            </p:cNvSpPr>
            <p:nvPr/>
          </p:nvSpPr>
          <p:spPr bwMode="auto">
            <a:xfrm>
              <a:off x="2602629" y="3816350"/>
              <a:ext cx="228600" cy="2286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flipV="1">
              <a:off x="2831229" y="3930650"/>
              <a:ext cx="34290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Text Box 50"/>
            <p:cNvSpPr txBox="1">
              <a:spLocks noChangeArrowheads="1"/>
            </p:cNvSpPr>
            <p:nvPr/>
          </p:nvSpPr>
          <p:spPr bwMode="auto">
            <a:xfrm>
              <a:off x="4258139" y="5014381"/>
              <a:ext cx="973390" cy="5715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 dirty="0"/>
            </a:p>
          </p:txBody>
        </p:sp>
        <p:sp>
          <p:nvSpPr>
            <p:cNvPr id="61" name="Text Box 49"/>
            <p:cNvSpPr txBox="1">
              <a:spLocks noChangeArrowheads="1"/>
            </p:cNvSpPr>
            <p:nvPr/>
          </p:nvSpPr>
          <p:spPr bwMode="auto">
            <a:xfrm>
              <a:off x="5803029" y="4434414"/>
              <a:ext cx="571500" cy="3429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 dirty="0"/>
            </a:p>
          </p:txBody>
        </p:sp>
        <p:sp>
          <p:nvSpPr>
            <p:cNvPr id="62" name="AutoShape 48"/>
            <p:cNvSpPr>
              <a:spLocks noChangeShapeType="1"/>
            </p:cNvSpPr>
            <p:nvPr/>
          </p:nvSpPr>
          <p:spPr bwMode="auto">
            <a:xfrm flipH="1">
              <a:off x="5231529" y="5302250"/>
              <a:ext cx="1371600" cy="63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AutoShape 47"/>
            <p:cNvSpPr>
              <a:spLocks noChangeShapeType="1"/>
            </p:cNvSpPr>
            <p:nvPr/>
          </p:nvSpPr>
          <p:spPr bwMode="auto">
            <a:xfrm flipV="1">
              <a:off x="2721162" y="4049183"/>
              <a:ext cx="635" cy="12573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Text Box 5"/>
            <p:cNvSpPr txBox="1">
              <a:spLocks noChangeArrowheads="1"/>
            </p:cNvSpPr>
            <p:nvPr/>
          </p:nvSpPr>
          <p:spPr bwMode="auto">
            <a:xfrm>
              <a:off x="6751873" y="3524109"/>
              <a:ext cx="49588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o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1962251" y="3526089"/>
              <a:ext cx="44984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X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i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79" name="Text Box 20"/>
            <p:cNvSpPr txBox="1">
              <a:spLocks noChangeArrowheads="1"/>
            </p:cNvSpPr>
            <p:nvPr/>
          </p:nvSpPr>
          <p:spPr bwMode="auto">
            <a:xfrm>
              <a:off x="2345925" y="3585497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19"/>
            <p:cNvSpPr txBox="1">
              <a:spLocks noChangeArrowheads="1"/>
            </p:cNvSpPr>
            <p:nvPr/>
          </p:nvSpPr>
          <p:spPr bwMode="auto">
            <a:xfrm>
              <a:off x="2403067" y="3917812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_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3832733" y="3600309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3915275" y="3911459"/>
              <a:ext cx="3428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_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83" name="Text Box 5"/>
            <p:cNvSpPr txBox="1">
              <a:spLocks noChangeArrowheads="1"/>
            </p:cNvSpPr>
            <p:nvPr/>
          </p:nvSpPr>
          <p:spPr bwMode="auto">
            <a:xfrm>
              <a:off x="3230328" y="3698267"/>
              <a:ext cx="4699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1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auto">
            <a:xfrm>
              <a:off x="4712294" y="3696592"/>
              <a:ext cx="4699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2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5845675" y="3691638"/>
              <a:ext cx="4699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G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3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5879216" y="4368971"/>
              <a:ext cx="4699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H</a:t>
              </a:r>
              <a:r>
                <a:rPr kumimoji="0" lang="en-US" b="0" u="none" strike="noStrike" cap="none" normalizeH="0" baseline="-30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2</a:t>
              </a:r>
              <a:endParaRPr kumimoji="0" lang="en-US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cs typeface="Cambria Math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  <a:ea typeface="Times New Roman" pitchFamily="18" charset="0"/>
                  <a:cs typeface="Cambria Math"/>
                </a:rPr>
                <a:t>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cs typeface="Cambria Math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147042" y="2928412"/>
              <a:ext cx="45614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000090"/>
                  </a:solidFill>
                  <a:latin typeface="Arial"/>
                  <a:cs typeface="Arial"/>
                </a:rPr>
                <a:t>i</a:t>
              </a:r>
              <a:r>
                <a:rPr lang="en-US" sz="2000" dirty="0">
                  <a:solidFill>
                    <a:srgbClr val="000090"/>
                  </a:solidFill>
                  <a:latin typeface="Arial"/>
                  <a:cs typeface="Arial"/>
                </a:rPr>
                <a:t>) Rearrange to avoid interlinking loops</a:t>
              </a:r>
            </a:p>
          </p:txBody>
        </p:sp>
      </p:grp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4295122" y="5057544"/>
            <a:ext cx="93640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H</a:t>
            </a:r>
            <a:r>
              <a:rPr kumimoji="0" lang="en-US" b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1 </a:t>
            </a:r>
            <a:r>
              <a:rPr kumimoji="0" lang="en-US" b="0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/ </a:t>
            </a:r>
            <a:r>
              <a:rPr lang="en-US" i="1" dirty="0">
                <a:solidFill>
                  <a:srgbClr val="0000FF"/>
                </a:solidFill>
                <a:latin typeface="Cambria Math"/>
                <a:ea typeface="Times New Roman" pitchFamily="18" charset="0"/>
                <a:cs typeface="Cambria Math"/>
              </a:rPr>
              <a:t>G</a:t>
            </a:r>
            <a:r>
              <a:rPr lang="en-US" baseline="-30000" dirty="0">
                <a:solidFill>
                  <a:srgbClr val="0000FF"/>
                </a:solidFill>
                <a:latin typeface="Cambria Math"/>
                <a:ea typeface="Times New Roman" pitchFamily="18" charset="0"/>
                <a:cs typeface="Cambria Math"/>
              </a:rPr>
              <a:t>3</a:t>
            </a:r>
            <a:endParaRPr lang="en-US" dirty="0">
              <a:solidFill>
                <a:srgbClr val="0000FF"/>
              </a:solidFill>
              <a:latin typeface="Cambria Math"/>
              <a:cs typeface="Cambria Math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mbria Math"/>
              <a:cs typeface="Cambria Mat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Times New Roman" pitchFamily="18" charset="0"/>
                <a:cs typeface="Cambria Math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/>
              <a:cs typeface="Cambria Math"/>
            </a:endParaRPr>
          </a:p>
        </p:txBody>
      </p:sp>
      <p:sp>
        <p:nvSpPr>
          <p:cNvPr id="90" name="Date Placeholder 3">
            <a:extLst>
              <a:ext uri="{FF2B5EF4-FFF2-40B4-BE49-F238E27FC236}">
                <a16:creationId xmlns:a16="http://schemas.microsoft.com/office/drawing/2014/main" id="{DD1F02E3-3436-4319-AAEC-8D1630A8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/>
              <a:t>A.C. Ritchie</a:t>
            </a:r>
            <a:endParaRPr lang="en-US" dirty="0"/>
          </a:p>
        </p:txBody>
      </p:sp>
      <p:sp>
        <p:nvSpPr>
          <p:cNvPr id="91" name="Footer Placeholder 4">
            <a:extLst>
              <a:ext uri="{FF2B5EF4-FFF2-40B4-BE49-F238E27FC236}">
                <a16:creationId xmlns:a16="http://schemas.microsoft.com/office/drawing/2014/main" id="{EE954E3E-09C0-42BF-BCBF-1B55B1DBA2A8}"/>
              </a:ext>
            </a:extLst>
          </p:cNvPr>
          <p:cNvSpPr txBox="1">
            <a:spLocks/>
          </p:cNvSpPr>
          <p:nvPr/>
        </p:nvSpPr>
        <p:spPr>
          <a:xfrm>
            <a:off x="2800998" y="6375942"/>
            <a:ext cx="314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MMME2046 Dynamics and Control 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10280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6303</TotalTime>
  <Words>2027</Words>
  <Application>Microsoft Office PowerPoint</Application>
  <PresentationFormat>On-screen Show (4:3)</PresentationFormat>
  <Paragraphs>713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Times New Roman</vt:lpstr>
      <vt:lpstr>Verdana</vt:lpstr>
      <vt:lpstr>Office Theme</vt:lpstr>
      <vt:lpstr>PowerPoint Presentation</vt:lpstr>
      <vt:lpstr>PowerPoint Presentation</vt:lpstr>
      <vt:lpstr>Block Diagrams Revisited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Interlude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Exercise</vt:lpstr>
      <vt:lpstr>Exercise</vt:lpstr>
      <vt:lpstr>Time domain</vt:lpstr>
      <vt:lpstr>PowerPoint Presentation</vt:lpstr>
      <vt:lpstr>PowerPoint Presentation</vt:lpstr>
      <vt:lpstr>Hydraulic Position Control System under Standard Inputs </vt:lpstr>
      <vt:lpstr>2nd Order Control Systems</vt:lpstr>
      <vt:lpstr>2nd Order Control Systems</vt:lpstr>
      <vt:lpstr>2nd Order Control Systems</vt:lpstr>
      <vt:lpstr>PowerPoint Presentation</vt:lpstr>
      <vt:lpstr>PowerPoint Presentation</vt:lpstr>
      <vt:lpstr>Video Interlude</vt:lpstr>
      <vt:lpstr>Brilliant idea no. 1 - revisited</vt:lpstr>
      <vt:lpstr>Method of operation for centrifugal governor</vt:lpstr>
      <vt:lpstr>Brilliant idea no. 1 – centrifugal governor revisited</vt:lpstr>
      <vt:lpstr>What other information can we use?</vt:lpstr>
      <vt:lpstr>This will be covered in the control lectures next week.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Atanas Popov</dc:creator>
  <cp:lastModifiedBy>Alastair Campbell Ritchie (staff)</cp:lastModifiedBy>
  <cp:revision>300</cp:revision>
  <dcterms:created xsi:type="dcterms:W3CDTF">2012-09-08T12:41:50Z</dcterms:created>
  <dcterms:modified xsi:type="dcterms:W3CDTF">2022-02-22T16:41:54Z</dcterms:modified>
</cp:coreProperties>
</file>